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Lst>
  <p:sldSz cx="9144000" cy="6858000" type="screen4x3"/>
  <p:notesSz cx="6858000" cy="9144000"/>
  <p:defaultTextStyle>
    <a:defPPr>
      <a:defRPr lang="ru-RU"/>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p:cViewPr varScale="1">
        <p:scale>
          <a:sx n="72" d="100"/>
          <a:sy n="72" d="100"/>
        </p:scale>
        <p:origin x="1350" y="66"/>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171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smtClean="0"/>
            </a:lvl1pPr>
          </a:lstStyle>
          <a:p>
            <a:pPr>
              <a:defRPr/>
            </a:pPr>
            <a:endParaRPr lang="ru-RU"/>
          </a:p>
        </p:txBody>
      </p:sp>
      <p:sp>
        <p:nvSpPr>
          <p:cNvPr id="6963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smtClean="0"/>
            </a:lvl1pPr>
          </a:lstStyle>
          <a:p>
            <a:pPr>
              <a:defRPr/>
            </a:pPr>
            <a:endParaRPr lang="ru-RU"/>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6963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noProof="0"/>
              <a:t>Click to edit Master text styles</a:t>
            </a:r>
          </a:p>
          <a:p>
            <a:pPr lvl="1"/>
            <a:r>
              <a:rPr lang="ru-RU" noProof="0"/>
              <a:t>Second level</a:t>
            </a:r>
          </a:p>
          <a:p>
            <a:pPr lvl="2"/>
            <a:r>
              <a:rPr lang="ru-RU" noProof="0"/>
              <a:t>Third level</a:t>
            </a:r>
          </a:p>
          <a:p>
            <a:pPr lvl="3"/>
            <a:r>
              <a:rPr lang="ru-RU" noProof="0"/>
              <a:t>Fourth level</a:t>
            </a:r>
          </a:p>
          <a:p>
            <a:pPr lvl="4"/>
            <a:r>
              <a:rPr lang="ru-RU" noProof="0"/>
              <a:t>Fifth level</a:t>
            </a:r>
          </a:p>
        </p:txBody>
      </p:sp>
      <p:sp>
        <p:nvSpPr>
          <p:cNvPr id="6963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smtClean="0"/>
            </a:lvl1pPr>
          </a:lstStyle>
          <a:p>
            <a:pPr>
              <a:defRPr/>
            </a:pPr>
            <a:endParaRPr lang="ru-RU"/>
          </a:p>
        </p:txBody>
      </p:sp>
      <p:sp>
        <p:nvSpPr>
          <p:cNvPr id="6963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smtClean="0"/>
            </a:lvl1pPr>
          </a:lstStyle>
          <a:p>
            <a:pPr>
              <a:defRPr/>
            </a:pPr>
            <a:fld id="{E07AA53B-DE9C-4802-8BE3-90C4442F4515}" type="slidenum">
              <a:rPr lang="ru-RU"/>
              <a:pPr>
                <a:defRPr/>
              </a:pPr>
              <a:t>‹N°›</a:t>
            </a:fld>
            <a:endParaRPr lang="ru-RU"/>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95288" y="4581525"/>
            <a:ext cx="7162800" cy="1109663"/>
          </a:xfrm>
        </p:spPr>
        <p:txBody>
          <a:bodyPr/>
          <a:lstStyle>
            <a:lvl1pPr>
              <a:defRPr sz="3200"/>
            </a:lvl1pPr>
          </a:lstStyle>
          <a:p>
            <a:pPr lvl="0"/>
            <a:r>
              <a:rPr lang="fr-FR" noProof="0"/>
              <a:t>Modifiez le style du titre</a:t>
            </a:r>
            <a:endParaRPr lang="ru-RU" noProof="0"/>
          </a:p>
        </p:txBody>
      </p:sp>
      <p:sp>
        <p:nvSpPr>
          <p:cNvPr id="5123" name="Rectangle 3"/>
          <p:cNvSpPr>
            <a:spLocks noGrp="1" noChangeArrowheads="1"/>
          </p:cNvSpPr>
          <p:nvPr>
            <p:ph type="subTitle" idx="1"/>
          </p:nvPr>
        </p:nvSpPr>
        <p:spPr>
          <a:xfrm>
            <a:off x="395288" y="5468938"/>
            <a:ext cx="7162800" cy="696912"/>
          </a:xfrm>
          <a:extLst>
            <a:ext uri="{AF507438-7753-43E0-B8FC-AC1667EBCBE1}">
              <a14:hiddenEffects xmlns:a14="http://schemas.microsoft.com/office/drawing/2010/main">
                <a:effectLst>
                  <a:outerShdw dist="17961" dir="18900000" algn="ctr" rotWithShape="0">
                    <a:schemeClr val="tx2"/>
                  </a:outerShdw>
                </a:effectLst>
              </a14:hiddenEffects>
            </a:ext>
          </a:extLst>
        </p:spPr>
        <p:txBody>
          <a:bodyPr/>
          <a:lstStyle>
            <a:lvl1pPr marL="0" indent="0">
              <a:buFontTx/>
              <a:buNone/>
              <a:defRPr sz="2400" b="1">
                <a:solidFill>
                  <a:schemeClr val="bg2"/>
                </a:solidFill>
              </a:defRPr>
            </a:lvl1pPr>
          </a:lstStyle>
          <a:p>
            <a:pPr lvl="0"/>
            <a:r>
              <a:rPr lang="fr-FR" noProof="0"/>
              <a:t>Modifiez le style des sous-titres du masque</a:t>
            </a:r>
            <a:endParaRPr lang="ru-RU"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fr-FR"/>
              <a:t>Modifiez le style du titre</a:t>
            </a:r>
            <a:endParaRPr lang="ru-RU"/>
          </a:p>
        </p:txBody>
      </p:sp>
      <p:sp>
        <p:nvSpPr>
          <p:cNvPr id="3" name="Вертикальный текст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859588" y="404813"/>
            <a:ext cx="2033587" cy="6269037"/>
          </a:xfrm>
        </p:spPr>
        <p:txBody>
          <a:bodyPr vert="eaVert"/>
          <a:lstStyle/>
          <a:p>
            <a:r>
              <a:rPr lang="fr-FR"/>
              <a:t>Modifiez le style du titre</a:t>
            </a:r>
            <a:endParaRPr lang="ru-RU"/>
          </a:p>
        </p:txBody>
      </p:sp>
      <p:sp>
        <p:nvSpPr>
          <p:cNvPr id="3" name="Вертикальный текст 2"/>
          <p:cNvSpPr>
            <a:spLocks noGrp="1"/>
          </p:cNvSpPr>
          <p:nvPr>
            <p:ph type="body" orient="vert" idx="1"/>
          </p:nvPr>
        </p:nvSpPr>
        <p:spPr>
          <a:xfrm>
            <a:off x="755650" y="404813"/>
            <a:ext cx="5951538" cy="626903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fr-FR"/>
              <a:t>Modifiez le style du titre</a:t>
            </a:r>
            <a:endParaRPr lang="ru-RU"/>
          </a:p>
        </p:txBody>
      </p:sp>
      <p:sp>
        <p:nvSpPr>
          <p:cNvPr id="3" name="Объект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fr-FR"/>
              <a:t>Modifiez le style du titre</a:t>
            </a:r>
            <a:endParaRPr lang="ru-RU"/>
          </a:p>
        </p:txBody>
      </p:sp>
      <p:sp>
        <p:nvSpPr>
          <p:cNvPr id="3" name="Объект 2"/>
          <p:cNvSpPr>
            <a:spLocks noGrp="1"/>
          </p:cNvSpPr>
          <p:nvPr>
            <p:ph sz="half" idx="1"/>
          </p:nvPr>
        </p:nvSpPr>
        <p:spPr>
          <a:xfrm>
            <a:off x="755650" y="404813"/>
            <a:ext cx="3992563"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ru-RU"/>
          </a:p>
        </p:txBody>
      </p:sp>
      <p:sp>
        <p:nvSpPr>
          <p:cNvPr id="4" name="Объект 3"/>
          <p:cNvSpPr>
            <a:spLocks noGrp="1"/>
          </p:cNvSpPr>
          <p:nvPr>
            <p:ph sz="half" idx="2"/>
          </p:nvPr>
        </p:nvSpPr>
        <p:spPr>
          <a:xfrm>
            <a:off x="4900613" y="404813"/>
            <a:ext cx="3992562"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fr-FR"/>
              <a:t>Modifiez le style du titre</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fr-FR"/>
              <a:t>Modifiez le style du titre</a:t>
            </a:r>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fr-FR"/>
              <a:t>Modifiez le style du titre</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fr-FR"/>
              <a:t>Modifiez le style du titre</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a:t>Cliquez sur l'icône pour ajouter une image</a:t>
            </a:r>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55650" y="6165850"/>
            <a:ext cx="8137525"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fr-FR"/>
              <a:t>Modifiez le style du titre</a:t>
            </a:r>
            <a:endParaRPr lang="ru-RU"/>
          </a:p>
        </p:txBody>
      </p:sp>
      <p:sp>
        <p:nvSpPr>
          <p:cNvPr id="1027" name="Rectangle 3"/>
          <p:cNvSpPr>
            <a:spLocks noGrp="1" noChangeArrowheads="1"/>
          </p:cNvSpPr>
          <p:nvPr>
            <p:ph type="body" idx="1"/>
          </p:nvPr>
        </p:nvSpPr>
        <p:spPr bwMode="auto">
          <a:xfrm>
            <a:off x="755650" y="404813"/>
            <a:ext cx="8137525" cy="52562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ru-RU"/>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rtl="0" eaLnBrk="1" fontAlgn="base" hangingPunct="1">
        <a:spcBef>
          <a:spcPct val="0"/>
        </a:spcBef>
        <a:spcAft>
          <a:spcPct val="0"/>
        </a:spcAft>
        <a:defRPr sz="3600" b="1">
          <a:solidFill>
            <a:schemeClr val="bg2"/>
          </a:solidFill>
          <a:latin typeface="+mj-lt"/>
          <a:ea typeface="+mj-ea"/>
          <a:cs typeface="+mj-cs"/>
        </a:defRPr>
      </a:lvl1pPr>
      <a:lvl2pPr algn="l" rtl="0" eaLnBrk="1" fontAlgn="base" hangingPunct="1">
        <a:spcBef>
          <a:spcPct val="0"/>
        </a:spcBef>
        <a:spcAft>
          <a:spcPct val="0"/>
        </a:spcAft>
        <a:defRPr sz="3600" b="1">
          <a:solidFill>
            <a:schemeClr val="bg2"/>
          </a:solidFill>
          <a:latin typeface="Arial" charset="0"/>
        </a:defRPr>
      </a:lvl2pPr>
      <a:lvl3pPr algn="l" rtl="0" eaLnBrk="1" fontAlgn="base" hangingPunct="1">
        <a:spcBef>
          <a:spcPct val="0"/>
        </a:spcBef>
        <a:spcAft>
          <a:spcPct val="0"/>
        </a:spcAft>
        <a:defRPr sz="3600" b="1">
          <a:solidFill>
            <a:schemeClr val="bg2"/>
          </a:solidFill>
          <a:latin typeface="Arial" charset="0"/>
        </a:defRPr>
      </a:lvl3pPr>
      <a:lvl4pPr algn="l" rtl="0" eaLnBrk="1" fontAlgn="base" hangingPunct="1">
        <a:spcBef>
          <a:spcPct val="0"/>
        </a:spcBef>
        <a:spcAft>
          <a:spcPct val="0"/>
        </a:spcAft>
        <a:defRPr sz="3600" b="1">
          <a:solidFill>
            <a:schemeClr val="bg2"/>
          </a:solidFill>
          <a:latin typeface="Arial" charset="0"/>
        </a:defRPr>
      </a:lvl4pPr>
      <a:lvl5pPr algn="l" rtl="0" eaLnBrk="1" fontAlgn="base" hangingPunct="1">
        <a:spcBef>
          <a:spcPct val="0"/>
        </a:spcBef>
        <a:spcAft>
          <a:spcPct val="0"/>
        </a:spcAft>
        <a:defRPr sz="3600" b="1">
          <a:solidFill>
            <a:schemeClr val="bg2"/>
          </a:solidFill>
          <a:latin typeface="Arial" charset="0"/>
        </a:defRPr>
      </a:lvl5pPr>
      <a:lvl6pPr marL="457200" algn="l" rtl="0" eaLnBrk="1" fontAlgn="base" hangingPunct="1">
        <a:spcBef>
          <a:spcPct val="0"/>
        </a:spcBef>
        <a:spcAft>
          <a:spcPct val="0"/>
        </a:spcAft>
        <a:defRPr sz="3600" b="1">
          <a:solidFill>
            <a:schemeClr val="bg2"/>
          </a:solidFill>
          <a:latin typeface="Arial" charset="0"/>
        </a:defRPr>
      </a:lvl6pPr>
      <a:lvl7pPr marL="914400" algn="l" rtl="0" eaLnBrk="1" fontAlgn="base" hangingPunct="1">
        <a:spcBef>
          <a:spcPct val="0"/>
        </a:spcBef>
        <a:spcAft>
          <a:spcPct val="0"/>
        </a:spcAft>
        <a:defRPr sz="3600" b="1">
          <a:solidFill>
            <a:schemeClr val="bg2"/>
          </a:solidFill>
          <a:latin typeface="Arial" charset="0"/>
        </a:defRPr>
      </a:lvl7pPr>
      <a:lvl8pPr marL="1371600" algn="l" rtl="0" eaLnBrk="1" fontAlgn="base" hangingPunct="1">
        <a:spcBef>
          <a:spcPct val="0"/>
        </a:spcBef>
        <a:spcAft>
          <a:spcPct val="0"/>
        </a:spcAft>
        <a:defRPr sz="3600" b="1">
          <a:solidFill>
            <a:schemeClr val="bg2"/>
          </a:solidFill>
          <a:latin typeface="Arial" charset="0"/>
        </a:defRPr>
      </a:lvl8pPr>
      <a:lvl9pPr marL="1828800" algn="l" rtl="0" eaLnBrk="1" fontAlgn="base" hangingPunct="1">
        <a:spcBef>
          <a:spcPct val="0"/>
        </a:spcBef>
        <a:spcAft>
          <a:spcPct val="0"/>
        </a:spcAft>
        <a:defRPr sz="3600" b="1">
          <a:solidFill>
            <a:schemeClr val="bg2"/>
          </a:solidFill>
          <a:latin typeface="Arial" charset="0"/>
        </a:defRPr>
      </a:lvl9pPr>
    </p:titleStyle>
    <p:bodyStyle>
      <a:lvl1pPr marL="342900" indent="-342900" algn="l" rtl="0" eaLnBrk="1" fontAlgn="base" hangingPunct="1">
        <a:spcBef>
          <a:spcPct val="20000"/>
        </a:spcBef>
        <a:spcAft>
          <a:spcPct val="0"/>
        </a:spcAft>
        <a:buChar char="•"/>
        <a:defRPr sz="28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400" b="1">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2"/>
          <p:cNvSpPr>
            <a:spLocks noGrp="1" noChangeArrowheads="1"/>
          </p:cNvSpPr>
          <p:nvPr>
            <p:ph type="ctrTitle"/>
          </p:nvPr>
        </p:nvSpPr>
        <p:spPr>
          <a:xfrm>
            <a:off x="323528" y="908720"/>
            <a:ext cx="7162800" cy="1471687"/>
          </a:xfrm>
        </p:spPr>
        <p:txBody>
          <a:bodyPr/>
          <a:lstStyle/>
          <a:p>
            <a:pPr eaLnBrk="1" hangingPunct="1"/>
            <a:r>
              <a:rPr lang="en-US" dirty="0" err="1">
                <a:solidFill>
                  <a:schemeClr val="bg1"/>
                </a:solidFill>
              </a:rPr>
              <a:t>Classifiez</a:t>
            </a:r>
            <a:r>
              <a:rPr lang="en-US" dirty="0">
                <a:solidFill>
                  <a:schemeClr val="bg1"/>
                </a:solidFill>
              </a:rPr>
              <a:t> </a:t>
            </a:r>
            <a:r>
              <a:rPr lang="en-US" dirty="0" err="1">
                <a:solidFill>
                  <a:schemeClr val="bg1"/>
                </a:solidFill>
              </a:rPr>
              <a:t>automatiquement</a:t>
            </a:r>
            <a:r>
              <a:rPr lang="en-US" dirty="0">
                <a:solidFill>
                  <a:schemeClr val="bg1"/>
                </a:solidFill>
              </a:rPr>
              <a:t> des </a:t>
            </a:r>
            <a:r>
              <a:rPr lang="en-US" dirty="0" err="1">
                <a:solidFill>
                  <a:schemeClr val="bg1"/>
                </a:solidFill>
              </a:rPr>
              <a:t>biens</a:t>
            </a:r>
            <a:r>
              <a:rPr lang="en-US" dirty="0">
                <a:solidFill>
                  <a:schemeClr val="bg1"/>
                </a:solidFill>
              </a:rPr>
              <a:t> de </a:t>
            </a:r>
            <a:r>
              <a:rPr lang="en-US" dirty="0" err="1">
                <a:solidFill>
                  <a:schemeClr val="bg1"/>
                </a:solidFill>
              </a:rPr>
              <a:t>consommation</a:t>
            </a:r>
            <a:endParaRPr lang="en-US" dirty="0">
              <a:solidFill>
                <a:schemeClr val="bg1"/>
              </a:solidFill>
            </a:endParaRPr>
          </a:p>
        </p:txBody>
      </p:sp>
      <p:sp>
        <p:nvSpPr>
          <p:cNvPr id="3075" name="Rectangle 13"/>
          <p:cNvSpPr>
            <a:spLocks noGrp="1" noChangeArrowheads="1"/>
          </p:cNvSpPr>
          <p:nvPr>
            <p:ph type="subTitle" idx="1"/>
          </p:nvPr>
        </p:nvSpPr>
        <p:spPr>
          <a:xfrm>
            <a:off x="6516216" y="5949280"/>
            <a:ext cx="3240088" cy="696912"/>
          </a:xfrm>
        </p:spPr>
        <p:txBody>
          <a:bodyPr/>
          <a:lstStyle/>
          <a:p>
            <a:pPr eaLnBrk="1" hangingPunct="1"/>
            <a:r>
              <a:rPr lang="en-US" sz="2000" dirty="0" err="1"/>
              <a:t>Etudiante</a:t>
            </a:r>
            <a:r>
              <a:rPr lang="en-US" sz="2000" dirty="0"/>
              <a:t> : </a:t>
            </a:r>
          </a:p>
          <a:p>
            <a:pPr eaLnBrk="1" hangingPunct="1"/>
            <a:r>
              <a:rPr lang="en-US" sz="2000"/>
              <a:t>Laïla A</a:t>
            </a:r>
            <a:endParaRPr lang="uk-UA" sz="2000" dirty="0"/>
          </a:p>
        </p:txBody>
      </p:sp>
      <p:sp>
        <p:nvSpPr>
          <p:cNvPr id="4" name="Rectangle 13">
            <a:extLst>
              <a:ext uri="{FF2B5EF4-FFF2-40B4-BE49-F238E27FC236}">
                <a16:creationId xmlns:a16="http://schemas.microsoft.com/office/drawing/2014/main" id="{4D245143-4734-A3B8-FC3D-361716321893}"/>
              </a:ext>
            </a:extLst>
          </p:cNvPr>
          <p:cNvSpPr txBox="1">
            <a:spLocks noChangeArrowheads="1"/>
          </p:cNvSpPr>
          <p:nvPr/>
        </p:nvSpPr>
        <p:spPr bwMode="auto">
          <a:xfrm>
            <a:off x="0" y="6323294"/>
            <a:ext cx="3240088" cy="432048"/>
          </a:xfrm>
          <a:prstGeom prst="rect">
            <a:avLst/>
          </a:prstGeom>
          <a:noFill/>
          <a:ln w="9525">
            <a:noFill/>
            <a:miter lim="800000"/>
            <a:headEnd/>
            <a:tailEnd/>
          </a:ln>
          <a:effectLst/>
          <a:extLst>
            <a:ext uri="{AF507438-7753-43E0-B8FC-AC1667EBCBE1}">
              <a14:hiddenEffects xmlns:a14="http://schemas.microsoft.com/office/drawing/2010/main">
                <a:effectLst>
                  <a:outerShdw dist="17961" dir="18900000" algn="ctr" rotWithShape="0">
                    <a:schemeClr val="tx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Tx/>
              <a:buNone/>
              <a:defRPr sz="2400" b="1">
                <a:solidFill>
                  <a:schemeClr val="bg2"/>
                </a:solidFill>
                <a:latin typeface="+mn-lt"/>
                <a:ea typeface="+mn-ea"/>
                <a:cs typeface="+mn-cs"/>
              </a:defRPr>
            </a:lvl1pPr>
            <a:lvl2pPr marL="742950" indent="-285750" algn="l" rtl="0" eaLnBrk="1" fontAlgn="base" hangingPunct="1">
              <a:spcBef>
                <a:spcPct val="20000"/>
              </a:spcBef>
              <a:spcAft>
                <a:spcPct val="0"/>
              </a:spcAft>
              <a:buChar char="–"/>
              <a:defRPr sz="2400" b="1">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a:lstStyle>
          <a:p>
            <a:r>
              <a:rPr lang="en-US" sz="2000" kern="0" dirty="0" err="1"/>
              <a:t>Soutenance</a:t>
            </a:r>
            <a:r>
              <a:rPr lang="en-US" sz="2000" kern="0" dirty="0"/>
              <a:t> du 5/08/22</a:t>
            </a:r>
            <a:endParaRPr lang="uk-UA" sz="2000" kern="0" dirty="0"/>
          </a:p>
        </p:txBody>
      </p:sp>
      <p:sp>
        <p:nvSpPr>
          <p:cNvPr id="2" name="ZoneTexte 1">
            <a:extLst>
              <a:ext uri="{FF2B5EF4-FFF2-40B4-BE49-F238E27FC236}">
                <a16:creationId xmlns:a16="http://schemas.microsoft.com/office/drawing/2014/main" id="{6C368DDD-BC57-67CC-F66E-6D6D65EA3CB5}"/>
              </a:ext>
            </a:extLst>
          </p:cNvPr>
          <p:cNvSpPr txBox="1"/>
          <p:nvPr/>
        </p:nvSpPr>
        <p:spPr>
          <a:xfrm>
            <a:off x="2752800" y="708665"/>
            <a:ext cx="2304256" cy="400110"/>
          </a:xfrm>
          <a:prstGeom prst="rect">
            <a:avLst/>
          </a:prstGeom>
          <a:noFill/>
        </p:spPr>
        <p:txBody>
          <a:bodyPr wrap="square" rtlCol="0">
            <a:spAutoFit/>
          </a:bodyPr>
          <a:lstStyle/>
          <a:p>
            <a:r>
              <a:rPr lang="fr-FR" sz="2000" u="sng" dirty="0"/>
              <a:t>Projet 6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899592" y="692696"/>
            <a:ext cx="8244408" cy="6048672"/>
          </a:xfrm>
        </p:spPr>
        <p:txBody>
          <a:bodyPr/>
          <a:lstStyle/>
          <a:p>
            <a:pPr lvl="2">
              <a:lnSpc>
                <a:spcPct val="80000"/>
              </a:lnSpc>
            </a:pPr>
            <a:r>
              <a:rPr lang="fr-FR" sz="1800" u="sng" dirty="0">
                <a:solidFill>
                  <a:srgbClr val="00B050"/>
                </a:solidFill>
                <a:effectLst>
                  <a:outerShdw blurRad="38100" dist="38100" dir="2700000" algn="tl">
                    <a:srgbClr val="000000">
                      <a:alpha val="43137"/>
                    </a:srgbClr>
                  </a:outerShdw>
                </a:effectLst>
              </a:rPr>
              <a:t>Qu’est ce que c’est :</a:t>
            </a:r>
            <a:r>
              <a:rPr lang="fr-FR" sz="1800" dirty="0">
                <a:solidFill>
                  <a:schemeClr val="tx2"/>
                </a:solidFill>
              </a:rPr>
              <a:t> méthode qui représente chaque mot par un  vecteur.</a:t>
            </a:r>
          </a:p>
          <a:p>
            <a:pPr marL="914400" lvl="2" indent="0">
              <a:lnSpc>
                <a:spcPct val="80000"/>
              </a:lnSpc>
              <a:buNone/>
            </a:pPr>
            <a:endParaRPr lang="fr-FR" sz="1800" dirty="0">
              <a:solidFill>
                <a:schemeClr val="tx2"/>
              </a:solidFill>
            </a:endParaRPr>
          </a:p>
          <a:p>
            <a:pPr marL="914400" lvl="2" indent="0">
              <a:lnSpc>
                <a:spcPct val="80000"/>
              </a:lnSpc>
              <a:buNone/>
            </a:pPr>
            <a:r>
              <a:rPr lang="fr-FR" sz="1800" dirty="0">
                <a:solidFill>
                  <a:schemeClr val="tx2"/>
                </a:solidFill>
              </a:rPr>
              <a:t>Même procédure que précédemment.</a:t>
            </a: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marL="914400" lvl="2" indent="0">
              <a:lnSpc>
                <a:spcPct val="80000"/>
              </a:lnSpc>
              <a:buNone/>
            </a:pPr>
            <a:r>
              <a:rPr lang="fr-FR" sz="1800" b="1" u="sng" dirty="0">
                <a:solidFill>
                  <a:srgbClr val="00B050"/>
                </a:solidFill>
                <a:effectLst>
                  <a:outerShdw blurRad="38100" dist="38100" dir="2700000" algn="tl">
                    <a:srgbClr val="000000">
                      <a:alpha val="43137"/>
                    </a:srgbClr>
                  </a:outerShdw>
                </a:effectLst>
              </a:rPr>
              <a:t>Résultats obtenus :</a:t>
            </a: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chemeClr val="tx2"/>
              </a:solidFill>
              <a:effectLst>
                <a:outerShdw blurRad="38100" dist="38100" dir="2700000" algn="tl">
                  <a:srgbClr val="000000">
                    <a:alpha val="43137"/>
                  </a:srgbClr>
                </a:outerShdw>
              </a:effectLst>
            </a:endParaRPr>
          </a:p>
          <a:p>
            <a:pPr marL="1371600" lvl="3" indent="0">
              <a:lnSpc>
                <a:spcPct val="80000"/>
              </a:lnSpc>
              <a:buNone/>
            </a:pPr>
            <a:endParaRPr lang="fr-FR" sz="1800" dirty="0">
              <a:solidFill>
                <a:schemeClr val="tx2"/>
              </a:solidFill>
            </a:endParaRPr>
          </a:p>
        </p:txBody>
      </p:sp>
      <p:sp>
        <p:nvSpPr>
          <p:cNvPr id="2" name="ZoneTexte 1">
            <a:extLst>
              <a:ext uri="{FF2B5EF4-FFF2-40B4-BE49-F238E27FC236}">
                <a16:creationId xmlns:a16="http://schemas.microsoft.com/office/drawing/2014/main" id="{DD21BF3E-2E06-2844-F1A5-D5857BE4AFD1}"/>
              </a:ext>
            </a:extLst>
          </p:cNvPr>
          <p:cNvSpPr txBox="1"/>
          <p:nvPr/>
        </p:nvSpPr>
        <p:spPr>
          <a:xfrm>
            <a:off x="2267744" y="116632"/>
            <a:ext cx="5832648" cy="400110"/>
          </a:xfrm>
          <a:prstGeom prst="rect">
            <a:avLst/>
          </a:prstGeom>
          <a:noFill/>
        </p:spPr>
        <p:txBody>
          <a:bodyPr wrap="square" rtlCol="0">
            <a:spAutoFit/>
          </a:bodyPr>
          <a:lstStyle/>
          <a:p>
            <a:r>
              <a:rPr lang="fr-FR" sz="2000" dirty="0">
                <a:solidFill>
                  <a:schemeClr val="bg2"/>
                </a:solidFill>
                <a:effectLst>
                  <a:outerShdw blurRad="38100" dist="38100" dir="2700000" algn="tl">
                    <a:srgbClr val="000000">
                      <a:alpha val="43137"/>
                    </a:srgbClr>
                  </a:outerShdw>
                </a:effectLst>
              </a:rPr>
              <a:t>3</a:t>
            </a:r>
            <a:r>
              <a:rPr lang="fr-FR" sz="2000" baseline="30000" dirty="0">
                <a:solidFill>
                  <a:schemeClr val="bg2"/>
                </a:solidFill>
                <a:effectLst>
                  <a:outerShdw blurRad="38100" dist="38100" dir="2700000" algn="tl">
                    <a:srgbClr val="000000">
                      <a:alpha val="43137"/>
                    </a:srgbClr>
                  </a:outerShdw>
                </a:effectLst>
              </a:rPr>
              <a:t>ème</a:t>
            </a:r>
            <a:r>
              <a:rPr lang="fr-FR" sz="2000" dirty="0">
                <a:solidFill>
                  <a:schemeClr val="bg2"/>
                </a:solidFill>
                <a:effectLst>
                  <a:outerShdw blurRad="38100" dist="38100" dir="2700000" algn="tl">
                    <a:srgbClr val="000000">
                      <a:alpha val="43137"/>
                    </a:srgbClr>
                  </a:outerShdw>
                </a:effectLst>
              </a:rPr>
              <a:t> approche de type </a:t>
            </a:r>
            <a:r>
              <a:rPr lang="fr-FR" sz="2000" dirty="0" err="1">
                <a:solidFill>
                  <a:schemeClr val="bg2"/>
                </a:solidFill>
                <a:effectLst>
                  <a:outerShdw blurRad="38100" dist="38100" dir="2700000" algn="tl">
                    <a:srgbClr val="000000">
                      <a:alpha val="43137"/>
                    </a:srgbClr>
                  </a:outerShdw>
                </a:effectLst>
              </a:rPr>
              <a:t>embedding</a:t>
            </a:r>
            <a:r>
              <a:rPr lang="fr-FR" sz="2000" dirty="0">
                <a:solidFill>
                  <a:schemeClr val="bg2"/>
                </a:solidFill>
                <a:effectLst>
                  <a:outerShdw blurRad="38100" dist="38100" dir="2700000" algn="tl">
                    <a:srgbClr val="000000">
                      <a:alpha val="43137"/>
                    </a:srgbClr>
                  </a:outerShdw>
                </a:effectLst>
              </a:rPr>
              <a:t> : </a:t>
            </a:r>
            <a:r>
              <a:rPr lang="fr-FR" sz="2000" u="sng" dirty="0">
                <a:solidFill>
                  <a:schemeClr val="bg2"/>
                </a:solidFill>
                <a:effectLst>
                  <a:outerShdw blurRad="38100" dist="38100" dir="2700000" algn="tl">
                    <a:srgbClr val="000000">
                      <a:alpha val="43137"/>
                    </a:srgbClr>
                  </a:outerShdw>
                </a:effectLst>
              </a:rPr>
              <a:t>Word2vec</a:t>
            </a:r>
          </a:p>
        </p:txBody>
      </p:sp>
      <p:pic>
        <p:nvPicPr>
          <p:cNvPr id="4" name="Image 3">
            <a:extLst>
              <a:ext uri="{FF2B5EF4-FFF2-40B4-BE49-F238E27FC236}">
                <a16:creationId xmlns:a16="http://schemas.microsoft.com/office/drawing/2014/main" id="{17F515B5-ACDE-A245-A0AE-CC019D8447C3}"/>
              </a:ext>
            </a:extLst>
          </p:cNvPr>
          <p:cNvPicPr>
            <a:picLocks noChangeAspect="1"/>
          </p:cNvPicPr>
          <p:nvPr/>
        </p:nvPicPr>
        <p:blipFill rotWithShape="1">
          <a:blip r:embed="rId3"/>
          <a:srcRect l="16138" t="33192" r="17713" b="12183"/>
          <a:stretch/>
        </p:blipFill>
        <p:spPr>
          <a:xfrm>
            <a:off x="611560" y="2775516"/>
            <a:ext cx="7255060" cy="3368422"/>
          </a:xfrm>
          <a:prstGeom prst="rect">
            <a:avLst/>
          </a:prstGeom>
        </p:spPr>
      </p:pic>
    </p:spTree>
    <p:extLst>
      <p:ext uri="{BB962C8B-B14F-4D97-AF65-F5344CB8AC3E}">
        <p14:creationId xmlns:p14="http://schemas.microsoft.com/office/powerpoint/2010/main" val="3859024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899592" y="565097"/>
            <a:ext cx="8244408" cy="6048672"/>
          </a:xfrm>
        </p:spPr>
        <p:txBody>
          <a:bodyPr/>
          <a:lstStyle/>
          <a:p>
            <a:pPr lvl="2">
              <a:lnSpc>
                <a:spcPct val="80000"/>
              </a:lnSpc>
            </a:pPr>
            <a:r>
              <a:rPr lang="fr-FR" sz="1800" u="sng" dirty="0">
                <a:solidFill>
                  <a:srgbClr val="00B050"/>
                </a:solidFill>
                <a:effectLst>
                  <a:outerShdw blurRad="38100" dist="38100" dir="2700000" algn="tl">
                    <a:srgbClr val="000000">
                      <a:alpha val="43137"/>
                    </a:srgbClr>
                  </a:outerShdw>
                </a:effectLst>
              </a:rPr>
              <a:t>Qu’est ce que c’est : </a:t>
            </a:r>
            <a:r>
              <a:rPr lang="fr-FR" sz="1800" dirty="0">
                <a:solidFill>
                  <a:schemeClr val="tx2"/>
                </a:solidFill>
              </a:rPr>
              <a:t>Bert utilise une représentation contextuelle du texte.</a:t>
            </a:r>
          </a:p>
          <a:p>
            <a:pPr marL="914400" lvl="2" indent="0">
              <a:lnSpc>
                <a:spcPct val="80000"/>
              </a:lnSpc>
              <a:buNone/>
            </a:pPr>
            <a:endParaRPr lang="fr-FR" sz="1800" dirty="0">
              <a:solidFill>
                <a:schemeClr val="tx2"/>
              </a:solidFill>
            </a:endParaRPr>
          </a:p>
          <a:p>
            <a:pPr marL="914400" lvl="2" indent="0">
              <a:lnSpc>
                <a:spcPct val="80000"/>
              </a:lnSpc>
              <a:buNone/>
            </a:pPr>
            <a:r>
              <a:rPr lang="fr-FR" sz="1800" b="1" u="sng" dirty="0">
                <a:solidFill>
                  <a:srgbClr val="00B050"/>
                </a:solidFill>
                <a:effectLst>
                  <a:outerShdw blurRad="38100" dist="38100" dir="2700000" algn="tl">
                    <a:srgbClr val="000000">
                      <a:alpha val="43137"/>
                    </a:srgbClr>
                  </a:outerShdw>
                </a:effectLst>
              </a:rPr>
              <a:t>Résultats obtenus :</a:t>
            </a:r>
          </a:p>
          <a:p>
            <a:pPr marL="914400" lvl="2" indent="0">
              <a:lnSpc>
                <a:spcPct val="80000"/>
              </a:lnSpc>
              <a:buNone/>
            </a:pPr>
            <a:endParaRPr lang="fr-FR" sz="1800" b="1" u="sng" dirty="0">
              <a:solidFill>
                <a:srgbClr val="00B050"/>
              </a:solidFill>
              <a:effectLst>
                <a:outerShdw blurRad="38100" dist="38100" dir="2700000" algn="tl">
                  <a:srgbClr val="000000">
                    <a:alpha val="43137"/>
                  </a:srgbClr>
                </a:outerShdw>
              </a:effectLst>
            </a:endParaRPr>
          </a:p>
          <a:p>
            <a:pPr marL="914400" lvl="2" indent="0">
              <a:lnSpc>
                <a:spcPct val="80000"/>
              </a:lnSpc>
              <a:buNone/>
            </a:pPr>
            <a:endParaRPr lang="fr-FR" sz="1800" b="1" u="sng" dirty="0">
              <a:solidFill>
                <a:srgbClr val="00B050"/>
              </a:solidFill>
              <a:effectLst>
                <a:outerShdw blurRad="38100" dist="38100" dir="2700000" algn="tl">
                  <a:srgbClr val="000000">
                    <a:alpha val="43137"/>
                  </a:srgbClr>
                </a:outerShdw>
              </a:effectLst>
            </a:endParaRPr>
          </a:p>
          <a:p>
            <a:pPr marL="914400" lvl="2" indent="0">
              <a:lnSpc>
                <a:spcPct val="80000"/>
              </a:lnSpc>
              <a:buNone/>
            </a:pPr>
            <a:endParaRPr lang="fr-FR" sz="1800" b="1" u="sng" dirty="0">
              <a:solidFill>
                <a:srgbClr val="00B050"/>
              </a:solidFill>
              <a:effectLst>
                <a:outerShdw blurRad="38100" dist="38100" dir="2700000" algn="tl">
                  <a:srgbClr val="000000">
                    <a:alpha val="43137"/>
                  </a:srgbClr>
                </a:outerShdw>
              </a:effectLst>
            </a:endParaRPr>
          </a:p>
          <a:p>
            <a:pPr marL="914400" lvl="2" indent="0">
              <a:lnSpc>
                <a:spcPct val="80000"/>
              </a:lnSpc>
              <a:buNone/>
            </a:pPr>
            <a:endParaRPr lang="fr-FR" sz="1800" b="1" u="sng" dirty="0">
              <a:solidFill>
                <a:srgbClr val="00B050"/>
              </a:solidFill>
              <a:effectLst>
                <a:outerShdw blurRad="38100" dist="38100" dir="2700000" algn="tl">
                  <a:srgbClr val="000000">
                    <a:alpha val="43137"/>
                  </a:srgbClr>
                </a:outerShdw>
              </a:effectLst>
            </a:endParaRPr>
          </a:p>
          <a:p>
            <a:pPr marL="914400" lvl="2" indent="0">
              <a:lnSpc>
                <a:spcPct val="80000"/>
              </a:lnSpc>
              <a:buNone/>
            </a:pPr>
            <a:endParaRPr lang="fr-FR" sz="1800" b="1" u="sng" dirty="0">
              <a:solidFill>
                <a:srgbClr val="00B050"/>
              </a:solidFill>
              <a:effectLst>
                <a:outerShdw blurRad="38100" dist="38100" dir="2700000" algn="tl">
                  <a:srgbClr val="000000">
                    <a:alpha val="43137"/>
                  </a:srgbClr>
                </a:outerShdw>
              </a:effectLst>
            </a:endParaRPr>
          </a:p>
          <a:p>
            <a:pPr marL="914400" lvl="2" indent="0">
              <a:lnSpc>
                <a:spcPct val="80000"/>
              </a:lnSpc>
              <a:buNone/>
            </a:pPr>
            <a:endParaRPr lang="fr-FR" sz="1800" b="1" u="sng" dirty="0">
              <a:solidFill>
                <a:srgbClr val="00B050"/>
              </a:solidFill>
              <a:effectLst>
                <a:outerShdw blurRad="38100" dist="38100" dir="2700000" algn="tl">
                  <a:srgbClr val="000000">
                    <a:alpha val="43137"/>
                  </a:srgbClr>
                </a:outerShdw>
              </a:effectLst>
            </a:endParaRPr>
          </a:p>
          <a:p>
            <a:pPr marL="914400" lvl="2" indent="0">
              <a:lnSpc>
                <a:spcPct val="80000"/>
              </a:lnSpc>
              <a:buNone/>
            </a:pPr>
            <a:endParaRPr lang="fr-FR" sz="1800" b="1" u="sng" dirty="0">
              <a:solidFill>
                <a:srgbClr val="00B050"/>
              </a:solidFill>
              <a:effectLst>
                <a:outerShdw blurRad="38100" dist="38100" dir="2700000" algn="tl">
                  <a:srgbClr val="000000">
                    <a:alpha val="43137"/>
                  </a:srgbClr>
                </a:outerShdw>
              </a:effectLst>
            </a:endParaRPr>
          </a:p>
          <a:p>
            <a:pPr marL="914400" lvl="2" indent="0">
              <a:lnSpc>
                <a:spcPct val="80000"/>
              </a:lnSpc>
              <a:buNone/>
            </a:pPr>
            <a:endParaRPr lang="fr-FR" sz="1800" b="1" u="sng" dirty="0">
              <a:solidFill>
                <a:srgbClr val="00B050"/>
              </a:solidFill>
              <a:effectLst>
                <a:outerShdw blurRad="38100" dist="38100" dir="2700000" algn="tl">
                  <a:srgbClr val="000000">
                    <a:alpha val="43137"/>
                  </a:srgbClr>
                </a:outerShdw>
              </a:effectLst>
            </a:endParaRPr>
          </a:p>
          <a:p>
            <a:pPr marL="914400" lvl="2" indent="0">
              <a:lnSpc>
                <a:spcPct val="80000"/>
              </a:lnSpc>
              <a:buNone/>
            </a:pPr>
            <a:endParaRPr lang="fr-FR" sz="1800" b="1" u="sng" dirty="0">
              <a:solidFill>
                <a:srgbClr val="00B050"/>
              </a:solidFill>
              <a:effectLst>
                <a:outerShdw blurRad="38100" dist="38100" dir="2700000" algn="tl">
                  <a:srgbClr val="000000">
                    <a:alpha val="43137"/>
                  </a:srgbClr>
                </a:outerShdw>
              </a:effectLst>
            </a:endParaRPr>
          </a:p>
          <a:p>
            <a:pPr marL="914400" lvl="2" indent="0">
              <a:lnSpc>
                <a:spcPct val="80000"/>
              </a:lnSpc>
              <a:buNone/>
            </a:pPr>
            <a:endParaRPr lang="fr-FR" sz="1800" b="1" u="sng" dirty="0">
              <a:solidFill>
                <a:srgbClr val="00B050"/>
              </a:solidFill>
              <a:effectLst>
                <a:outerShdw blurRad="38100" dist="38100" dir="2700000" algn="tl">
                  <a:srgbClr val="000000">
                    <a:alpha val="43137"/>
                  </a:srgbClr>
                </a:outerShdw>
              </a:effectLst>
            </a:endParaRPr>
          </a:p>
          <a:p>
            <a:pPr marL="914400" lvl="2" indent="0">
              <a:lnSpc>
                <a:spcPct val="80000"/>
              </a:lnSpc>
              <a:buNone/>
            </a:pPr>
            <a:endParaRPr lang="fr-FR" sz="1800" b="1" u="sng" dirty="0">
              <a:solidFill>
                <a:srgbClr val="00B050"/>
              </a:solidFill>
              <a:effectLst>
                <a:outerShdw blurRad="38100" dist="38100" dir="2700000" algn="tl">
                  <a:srgbClr val="000000">
                    <a:alpha val="43137"/>
                  </a:srgbClr>
                </a:outerShdw>
              </a:effectLst>
            </a:endParaRPr>
          </a:p>
          <a:p>
            <a:pPr marL="914400" lvl="2" indent="0">
              <a:lnSpc>
                <a:spcPct val="80000"/>
              </a:lnSpc>
              <a:buNone/>
            </a:pPr>
            <a:endParaRPr lang="fr-FR" sz="1800" b="1" u="sng" dirty="0">
              <a:solidFill>
                <a:srgbClr val="00B050"/>
              </a:solidFill>
              <a:effectLst>
                <a:outerShdw blurRad="38100" dist="38100" dir="2700000" algn="tl">
                  <a:srgbClr val="000000">
                    <a:alpha val="43137"/>
                  </a:srgbClr>
                </a:outerShdw>
              </a:effectLst>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chemeClr val="tx2"/>
              </a:solidFill>
              <a:effectLst>
                <a:outerShdw blurRad="38100" dist="38100" dir="2700000" algn="tl">
                  <a:srgbClr val="000000">
                    <a:alpha val="43137"/>
                  </a:srgbClr>
                </a:outerShdw>
              </a:effectLst>
            </a:endParaRPr>
          </a:p>
          <a:p>
            <a:pPr marL="1371600" lvl="3" indent="0">
              <a:lnSpc>
                <a:spcPct val="80000"/>
              </a:lnSpc>
              <a:buNone/>
            </a:pPr>
            <a:endParaRPr lang="fr-FR" sz="1800" dirty="0">
              <a:solidFill>
                <a:schemeClr val="tx2"/>
              </a:solidFill>
            </a:endParaRPr>
          </a:p>
        </p:txBody>
      </p:sp>
      <p:sp>
        <p:nvSpPr>
          <p:cNvPr id="2" name="ZoneTexte 1">
            <a:extLst>
              <a:ext uri="{FF2B5EF4-FFF2-40B4-BE49-F238E27FC236}">
                <a16:creationId xmlns:a16="http://schemas.microsoft.com/office/drawing/2014/main" id="{DD21BF3E-2E06-2844-F1A5-D5857BE4AFD1}"/>
              </a:ext>
            </a:extLst>
          </p:cNvPr>
          <p:cNvSpPr txBox="1"/>
          <p:nvPr/>
        </p:nvSpPr>
        <p:spPr>
          <a:xfrm>
            <a:off x="2267744" y="116632"/>
            <a:ext cx="5832648"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fr-FR" sz="2000" dirty="0">
                <a:solidFill>
                  <a:srgbClr val="CD5003"/>
                </a:solidFill>
                <a:effectLst>
                  <a:outerShdw blurRad="38100" dist="38100" dir="2700000" algn="tl">
                    <a:srgbClr val="000000">
                      <a:alpha val="43137"/>
                    </a:srgbClr>
                  </a:outerShdw>
                </a:effectLst>
              </a:rPr>
              <a:t>4</a:t>
            </a:r>
            <a:r>
              <a:rPr kumimoji="0" lang="fr-FR" sz="2000" b="1" i="0" u="none" strike="noStrike" kern="1200" cap="none" spc="0" normalizeH="0" baseline="30000" noProof="0" dirty="0" err="1">
                <a:ln>
                  <a:noFill/>
                </a:ln>
                <a:solidFill>
                  <a:srgbClr val="CD5003"/>
                </a:solidFill>
                <a:effectLst>
                  <a:outerShdw blurRad="38100" dist="38100" dir="2700000" algn="tl">
                    <a:srgbClr val="000000">
                      <a:alpha val="43137"/>
                    </a:srgbClr>
                  </a:outerShdw>
                </a:effectLst>
                <a:uLnTx/>
                <a:uFillTx/>
                <a:latin typeface="Arial" charset="0"/>
                <a:ea typeface="+mn-ea"/>
                <a:cs typeface="+mn-cs"/>
              </a:rPr>
              <a:t>ème</a:t>
            </a:r>
            <a:r>
              <a:rPr kumimoji="0" lang="fr-FR" sz="2000" b="1" i="0" u="none" strike="noStrike" kern="1200" cap="none" spc="0" normalizeH="0" baseline="0" noProof="0" dirty="0">
                <a:ln>
                  <a:noFill/>
                </a:ln>
                <a:solidFill>
                  <a:srgbClr val="CD5003"/>
                </a:solidFill>
                <a:effectLst>
                  <a:outerShdw blurRad="38100" dist="38100" dir="2700000" algn="tl">
                    <a:srgbClr val="000000">
                      <a:alpha val="43137"/>
                    </a:srgbClr>
                  </a:outerShdw>
                </a:effectLst>
                <a:uLnTx/>
                <a:uFillTx/>
                <a:latin typeface="Arial" charset="0"/>
                <a:ea typeface="+mn-ea"/>
                <a:cs typeface="+mn-cs"/>
              </a:rPr>
              <a:t> approche de type </a:t>
            </a:r>
            <a:r>
              <a:rPr kumimoji="0" lang="fr-FR" sz="2000" b="1" i="0" u="none" strike="noStrike" kern="1200" cap="none" spc="0" normalizeH="0" baseline="0" noProof="0" dirty="0" err="1">
                <a:ln>
                  <a:noFill/>
                </a:ln>
                <a:solidFill>
                  <a:srgbClr val="CD5003"/>
                </a:solidFill>
                <a:effectLst>
                  <a:outerShdw blurRad="38100" dist="38100" dir="2700000" algn="tl">
                    <a:srgbClr val="000000">
                      <a:alpha val="43137"/>
                    </a:srgbClr>
                  </a:outerShdw>
                </a:effectLst>
                <a:uLnTx/>
                <a:uFillTx/>
                <a:latin typeface="Arial" charset="0"/>
                <a:ea typeface="+mn-ea"/>
                <a:cs typeface="+mn-cs"/>
              </a:rPr>
              <a:t>embedding</a:t>
            </a:r>
            <a:r>
              <a:rPr kumimoji="0" lang="fr-FR" sz="2000" b="1" i="0" u="none" strike="noStrike" kern="1200" cap="none" spc="0" normalizeH="0" baseline="0" noProof="0" dirty="0">
                <a:ln>
                  <a:noFill/>
                </a:ln>
                <a:solidFill>
                  <a:srgbClr val="CD5003"/>
                </a:solidFill>
                <a:effectLst>
                  <a:outerShdw blurRad="38100" dist="38100" dir="2700000" algn="tl">
                    <a:srgbClr val="000000">
                      <a:alpha val="43137"/>
                    </a:srgbClr>
                  </a:outerShdw>
                </a:effectLst>
                <a:uLnTx/>
                <a:uFillTx/>
                <a:latin typeface="Arial" charset="0"/>
                <a:ea typeface="+mn-ea"/>
                <a:cs typeface="+mn-cs"/>
              </a:rPr>
              <a:t> : </a:t>
            </a:r>
            <a:r>
              <a:rPr kumimoji="0" lang="fr-FR" sz="2000" b="1" i="0" u="sng" strike="noStrike" kern="1200" cap="none" spc="0" normalizeH="0" baseline="0" noProof="0" dirty="0">
                <a:ln>
                  <a:noFill/>
                </a:ln>
                <a:solidFill>
                  <a:srgbClr val="CD5003"/>
                </a:solidFill>
                <a:effectLst>
                  <a:outerShdw blurRad="38100" dist="38100" dir="2700000" algn="tl">
                    <a:srgbClr val="000000">
                      <a:alpha val="43137"/>
                    </a:srgbClr>
                  </a:outerShdw>
                </a:effectLst>
                <a:uLnTx/>
                <a:uFillTx/>
                <a:latin typeface="Arial" charset="0"/>
                <a:ea typeface="+mn-ea"/>
                <a:cs typeface="+mn-cs"/>
              </a:rPr>
              <a:t>BERT</a:t>
            </a:r>
          </a:p>
        </p:txBody>
      </p:sp>
      <p:pic>
        <p:nvPicPr>
          <p:cNvPr id="5" name="Image 4">
            <a:extLst>
              <a:ext uri="{FF2B5EF4-FFF2-40B4-BE49-F238E27FC236}">
                <a16:creationId xmlns:a16="http://schemas.microsoft.com/office/drawing/2014/main" id="{3AF92A6F-8A61-4EE2-5F7F-44FD4341B96F}"/>
              </a:ext>
            </a:extLst>
          </p:cNvPr>
          <p:cNvPicPr>
            <a:picLocks noChangeAspect="1"/>
          </p:cNvPicPr>
          <p:nvPr/>
        </p:nvPicPr>
        <p:blipFill rotWithShape="1">
          <a:blip r:embed="rId3"/>
          <a:srcRect l="16926" t="41596" r="17713" b="5202"/>
          <a:stretch/>
        </p:blipFill>
        <p:spPr>
          <a:xfrm>
            <a:off x="1997460" y="1667687"/>
            <a:ext cx="5544616" cy="2537432"/>
          </a:xfrm>
          <a:prstGeom prst="rect">
            <a:avLst/>
          </a:prstGeom>
        </p:spPr>
      </p:pic>
      <p:pic>
        <p:nvPicPr>
          <p:cNvPr id="7" name="Image 6">
            <a:extLst>
              <a:ext uri="{FF2B5EF4-FFF2-40B4-BE49-F238E27FC236}">
                <a16:creationId xmlns:a16="http://schemas.microsoft.com/office/drawing/2014/main" id="{EE05F1D9-A0B0-E03B-7675-CC92EE5F3631}"/>
              </a:ext>
            </a:extLst>
          </p:cNvPr>
          <p:cNvPicPr>
            <a:picLocks noChangeAspect="1"/>
          </p:cNvPicPr>
          <p:nvPr/>
        </p:nvPicPr>
        <p:blipFill rotWithShape="1">
          <a:blip r:embed="rId4"/>
          <a:srcRect l="16926" t="31791" r="16926" b="14983"/>
          <a:stretch/>
        </p:blipFill>
        <p:spPr>
          <a:xfrm>
            <a:off x="1835696" y="4253474"/>
            <a:ext cx="5706380" cy="2581459"/>
          </a:xfrm>
          <a:prstGeom prst="rect">
            <a:avLst/>
          </a:prstGeom>
        </p:spPr>
      </p:pic>
      <p:sp>
        <p:nvSpPr>
          <p:cNvPr id="8" name="ZoneTexte 7">
            <a:extLst>
              <a:ext uri="{FF2B5EF4-FFF2-40B4-BE49-F238E27FC236}">
                <a16:creationId xmlns:a16="http://schemas.microsoft.com/office/drawing/2014/main" id="{95EBA500-CFEB-DC5C-D6D1-45FCD6A95C56}"/>
              </a:ext>
            </a:extLst>
          </p:cNvPr>
          <p:cNvSpPr txBox="1"/>
          <p:nvPr/>
        </p:nvSpPr>
        <p:spPr>
          <a:xfrm>
            <a:off x="179512" y="2132856"/>
            <a:ext cx="1512168" cy="923330"/>
          </a:xfrm>
          <a:prstGeom prst="rect">
            <a:avLst/>
          </a:prstGeom>
          <a:solidFill>
            <a:schemeClr val="bg1"/>
          </a:solidFill>
        </p:spPr>
        <p:txBody>
          <a:bodyPr wrap="square" rtlCol="0">
            <a:spAutoFit/>
          </a:bodyPr>
          <a:lstStyle/>
          <a:p>
            <a:r>
              <a:rPr lang="fr-FR" dirty="0"/>
              <a:t>Bert </a:t>
            </a:r>
            <a:r>
              <a:rPr lang="fr-FR" dirty="0" err="1"/>
              <a:t>Hugging</a:t>
            </a:r>
            <a:r>
              <a:rPr lang="fr-FR" dirty="0"/>
              <a:t> Face :</a:t>
            </a:r>
          </a:p>
        </p:txBody>
      </p:sp>
      <p:sp>
        <p:nvSpPr>
          <p:cNvPr id="10" name="ZoneTexte 9">
            <a:extLst>
              <a:ext uri="{FF2B5EF4-FFF2-40B4-BE49-F238E27FC236}">
                <a16:creationId xmlns:a16="http://schemas.microsoft.com/office/drawing/2014/main" id="{E7157964-23D1-AA14-0ECA-0A2638980A91}"/>
              </a:ext>
            </a:extLst>
          </p:cNvPr>
          <p:cNvSpPr txBox="1"/>
          <p:nvPr/>
        </p:nvSpPr>
        <p:spPr>
          <a:xfrm flipH="1">
            <a:off x="179512" y="4529445"/>
            <a:ext cx="1512168" cy="646331"/>
          </a:xfrm>
          <a:prstGeom prst="rect">
            <a:avLst/>
          </a:prstGeom>
          <a:solidFill>
            <a:schemeClr val="bg1"/>
          </a:solidFill>
        </p:spPr>
        <p:txBody>
          <a:bodyPr wrap="square" rtlCol="0">
            <a:spAutoFit/>
          </a:bodyPr>
          <a:lstStyle/>
          <a:p>
            <a:r>
              <a:rPr lang="fr-FR" dirty="0"/>
              <a:t>Bert hub </a:t>
            </a:r>
            <a:r>
              <a:rPr lang="fr-FR" dirty="0" err="1"/>
              <a:t>tensorflow</a:t>
            </a:r>
            <a:r>
              <a:rPr lang="fr-FR" dirty="0"/>
              <a:t> :</a:t>
            </a:r>
          </a:p>
        </p:txBody>
      </p:sp>
    </p:spTree>
    <p:extLst>
      <p:ext uri="{BB962C8B-B14F-4D97-AF65-F5344CB8AC3E}">
        <p14:creationId xmlns:p14="http://schemas.microsoft.com/office/powerpoint/2010/main" val="1956116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899592" y="692696"/>
            <a:ext cx="8244408" cy="6048672"/>
          </a:xfrm>
        </p:spPr>
        <p:txBody>
          <a:bodyPr/>
          <a:lstStyle/>
          <a:p>
            <a:pPr lvl="2">
              <a:lnSpc>
                <a:spcPct val="80000"/>
              </a:lnSpc>
            </a:pPr>
            <a:r>
              <a:rPr lang="fr-FR" sz="1800" u="sng" dirty="0">
                <a:solidFill>
                  <a:srgbClr val="00B050"/>
                </a:solidFill>
                <a:effectLst>
                  <a:outerShdw blurRad="38100" dist="38100" dir="2700000" algn="tl">
                    <a:srgbClr val="000000">
                      <a:alpha val="43137"/>
                    </a:srgbClr>
                  </a:outerShdw>
                </a:effectLst>
              </a:rPr>
              <a:t>Qu’est ce que c’est : </a:t>
            </a:r>
            <a:r>
              <a:rPr lang="fr-FR" sz="1800" dirty="0">
                <a:solidFill>
                  <a:schemeClr val="tx2"/>
                </a:solidFill>
              </a:rPr>
              <a:t>codage d’une phrase ou un texte entier en vecteurs de nombres réels</a:t>
            </a:r>
            <a:r>
              <a:rPr lang="fr-FR" dirty="0">
                <a:solidFill>
                  <a:schemeClr val="tx2"/>
                </a:solidFill>
              </a:rPr>
              <a:t>.</a:t>
            </a: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marL="914400" lvl="2" indent="0">
              <a:lnSpc>
                <a:spcPct val="80000"/>
              </a:lnSpc>
              <a:buNone/>
            </a:pPr>
            <a:r>
              <a:rPr lang="fr-FR" sz="1800" dirty="0">
                <a:solidFill>
                  <a:schemeClr val="tx2"/>
                </a:solidFill>
              </a:rPr>
              <a:t>Même méthode que pour les autres approches.</a:t>
            </a:r>
          </a:p>
          <a:p>
            <a:pPr marL="914400" lvl="2" indent="0">
              <a:lnSpc>
                <a:spcPct val="80000"/>
              </a:lnSpc>
              <a:buNone/>
            </a:pPr>
            <a:endParaRPr lang="fr-FR" sz="1800" b="1" u="sng" dirty="0">
              <a:solidFill>
                <a:srgbClr val="00B050"/>
              </a:solidFill>
              <a:effectLst>
                <a:outerShdw blurRad="38100" dist="38100" dir="2700000" algn="tl">
                  <a:srgbClr val="000000">
                    <a:alpha val="43137"/>
                  </a:srgbClr>
                </a:outerShdw>
              </a:effectLst>
            </a:endParaRPr>
          </a:p>
          <a:p>
            <a:pPr marL="914400" lvl="2" indent="0">
              <a:lnSpc>
                <a:spcPct val="80000"/>
              </a:lnSpc>
              <a:buNone/>
            </a:pPr>
            <a:endParaRPr lang="fr-FR" sz="1800" b="1" u="sng" dirty="0">
              <a:solidFill>
                <a:srgbClr val="00B050"/>
              </a:solidFill>
              <a:effectLst>
                <a:outerShdw blurRad="38100" dist="38100" dir="2700000" algn="tl">
                  <a:srgbClr val="000000">
                    <a:alpha val="43137"/>
                  </a:srgbClr>
                </a:outerShdw>
              </a:effectLst>
            </a:endParaRPr>
          </a:p>
          <a:p>
            <a:pPr marL="914400" lvl="2" indent="0">
              <a:lnSpc>
                <a:spcPct val="80000"/>
              </a:lnSpc>
              <a:buNone/>
            </a:pPr>
            <a:r>
              <a:rPr lang="fr-FR" sz="1800" b="1" u="sng" dirty="0">
                <a:solidFill>
                  <a:srgbClr val="00B050"/>
                </a:solidFill>
                <a:effectLst>
                  <a:outerShdw blurRad="38100" dist="38100" dir="2700000" algn="tl">
                    <a:srgbClr val="000000">
                      <a:alpha val="43137"/>
                    </a:srgbClr>
                  </a:outerShdw>
                </a:effectLst>
              </a:rPr>
              <a:t>Résultats obtenus :</a:t>
            </a: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chemeClr val="tx2"/>
              </a:solidFill>
              <a:effectLst>
                <a:outerShdw blurRad="38100" dist="38100" dir="2700000" algn="tl">
                  <a:srgbClr val="000000">
                    <a:alpha val="43137"/>
                  </a:srgbClr>
                </a:outerShdw>
              </a:effectLst>
            </a:endParaRPr>
          </a:p>
          <a:p>
            <a:pPr marL="1371600" lvl="3" indent="0">
              <a:lnSpc>
                <a:spcPct val="80000"/>
              </a:lnSpc>
              <a:buNone/>
            </a:pPr>
            <a:endParaRPr lang="fr-FR" sz="1800" dirty="0">
              <a:solidFill>
                <a:schemeClr val="tx2"/>
              </a:solidFill>
            </a:endParaRPr>
          </a:p>
        </p:txBody>
      </p:sp>
      <p:sp>
        <p:nvSpPr>
          <p:cNvPr id="2" name="ZoneTexte 1">
            <a:extLst>
              <a:ext uri="{FF2B5EF4-FFF2-40B4-BE49-F238E27FC236}">
                <a16:creationId xmlns:a16="http://schemas.microsoft.com/office/drawing/2014/main" id="{DD21BF3E-2E06-2844-F1A5-D5857BE4AFD1}"/>
              </a:ext>
            </a:extLst>
          </p:cNvPr>
          <p:cNvSpPr txBox="1"/>
          <p:nvPr/>
        </p:nvSpPr>
        <p:spPr>
          <a:xfrm>
            <a:off x="2267744" y="116632"/>
            <a:ext cx="5832648"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fr-FR" sz="2000" dirty="0">
                <a:solidFill>
                  <a:srgbClr val="CD5003"/>
                </a:solidFill>
                <a:effectLst>
                  <a:outerShdw blurRad="38100" dist="38100" dir="2700000" algn="tl">
                    <a:srgbClr val="000000">
                      <a:alpha val="43137"/>
                    </a:srgbClr>
                  </a:outerShdw>
                </a:effectLst>
              </a:rPr>
              <a:t>5</a:t>
            </a:r>
            <a:r>
              <a:rPr kumimoji="0" lang="fr-FR" sz="2000" b="1" i="0" u="none" strike="noStrike" kern="1200" cap="none" spc="0" normalizeH="0" baseline="30000" noProof="0" dirty="0" err="1">
                <a:ln>
                  <a:noFill/>
                </a:ln>
                <a:solidFill>
                  <a:srgbClr val="CD5003"/>
                </a:solidFill>
                <a:effectLst>
                  <a:outerShdw blurRad="38100" dist="38100" dir="2700000" algn="tl">
                    <a:srgbClr val="000000">
                      <a:alpha val="43137"/>
                    </a:srgbClr>
                  </a:outerShdw>
                </a:effectLst>
                <a:uLnTx/>
                <a:uFillTx/>
                <a:latin typeface="Arial" charset="0"/>
                <a:ea typeface="+mn-ea"/>
                <a:cs typeface="+mn-cs"/>
              </a:rPr>
              <a:t>ème</a:t>
            </a:r>
            <a:r>
              <a:rPr kumimoji="0" lang="fr-FR" sz="2000" b="1" i="0" u="none" strike="noStrike" kern="1200" cap="none" spc="0" normalizeH="0" baseline="0" noProof="0" dirty="0">
                <a:ln>
                  <a:noFill/>
                </a:ln>
                <a:solidFill>
                  <a:srgbClr val="CD5003"/>
                </a:solidFill>
                <a:effectLst>
                  <a:outerShdw blurRad="38100" dist="38100" dir="2700000" algn="tl">
                    <a:srgbClr val="000000">
                      <a:alpha val="43137"/>
                    </a:srgbClr>
                  </a:outerShdw>
                </a:effectLst>
                <a:uLnTx/>
                <a:uFillTx/>
                <a:latin typeface="Arial" charset="0"/>
                <a:ea typeface="+mn-ea"/>
                <a:cs typeface="+mn-cs"/>
              </a:rPr>
              <a:t> approche de type </a:t>
            </a:r>
            <a:r>
              <a:rPr kumimoji="0" lang="fr-FR" sz="2000" b="1" i="0" u="none" strike="noStrike" kern="1200" cap="none" spc="0" normalizeH="0" baseline="0" noProof="0" dirty="0" err="1">
                <a:ln>
                  <a:noFill/>
                </a:ln>
                <a:solidFill>
                  <a:srgbClr val="CD5003"/>
                </a:solidFill>
                <a:effectLst>
                  <a:outerShdw blurRad="38100" dist="38100" dir="2700000" algn="tl">
                    <a:srgbClr val="000000">
                      <a:alpha val="43137"/>
                    </a:srgbClr>
                  </a:outerShdw>
                </a:effectLst>
                <a:uLnTx/>
                <a:uFillTx/>
                <a:latin typeface="Arial" charset="0"/>
                <a:ea typeface="+mn-ea"/>
                <a:cs typeface="+mn-cs"/>
              </a:rPr>
              <a:t>embedding</a:t>
            </a:r>
            <a:r>
              <a:rPr kumimoji="0" lang="fr-FR" sz="2000" b="1" i="0" u="none" strike="noStrike" kern="1200" cap="none" spc="0" normalizeH="0" baseline="0" noProof="0" dirty="0">
                <a:ln>
                  <a:noFill/>
                </a:ln>
                <a:solidFill>
                  <a:srgbClr val="CD5003"/>
                </a:solidFill>
                <a:effectLst>
                  <a:outerShdw blurRad="38100" dist="38100" dir="2700000" algn="tl">
                    <a:srgbClr val="000000">
                      <a:alpha val="43137"/>
                    </a:srgbClr>
                  </a:outerShdw>
                </a:effectLst>
                <a:uLnTx/>
                <a:uFillTx/>
                <a:latin typeface="Arial" charset="0"/>
                <a:ea typeface="+mn-ea"/>
                <a:cs typeface="+mn-cs"/>
              </a:rPr>
              <a:t> : </a:t>
            </a:r>
            <a:r>
              <a:rPr kumimoji="0" lang="fr-FR" sz="2000" b="1" i="0" u="sng" strike="noStrike" kern="1200" cap="none" spc="0" normalizeH="0" baseline="0" noProof="0" dirty="0">
                <a:ln>
                  <a:noFill/>
                </a:ln>
                <a:solidFill>
                  <a:srgbClr val="CD5003"/>
                </a:solidFill>
                <a:effectLst>
                  <a:outerShdw blurRad="38100" dist="38100" dir="2700000" algn="tl">
                    <a:srgbClr val="000000">
                      <a:alpha val="43137"/>
                    </a:srgbClr>
                  </a:outerShdw>
                </a:effectLst>
                <a:uLnTx/>
                <a:uFillTx/>
                <a:latin typeface="Arial" charset="0"/>
                <a:ea typeface="+mn-ea"/>
                <a:cs typeface="+mn-cs"/>
              </a:rPr>
              <a:t>USE</a:t>
            </a:r>
          </a:p>
        </p:txBody>
      </p:sp>
      <p:pic>
        <p:nvPicPr>
          <p:cNvPr id="5" name="Image 4">
            <a:extLst>
              <a:ext uri="{FF2B5EF4-FFF2-40B4-BE49-F238E27FC236}">
                <a16:creationId xmlns:a16="http://schemas.microsoft.com/office/drawing/2014/main" id="{75D45F7D-F49A-E2FA-7B4F-3504EEDDDEB6}"/>
              </a:ext>
            </a:extLst>
          </p:cNvPr>
          <p:cNvPicPr>
            <a:picLocks noChangeAspect="1"/>
          </p:cNvPicPr>
          <p:nvPr/>
        </p:nvPicPr>
        <p:blipFill rotWithShape="1">
          <a:blip r:embed="rId3"/>
          <a:srcRect l="16138" t="37394" r="17713" b="9381"/>
          <a:stretch/>
        </p:blipFill>
        <p:spPr>
          <a:xfrm>
            <a:off x="1240685" y="2996952"/>
            <a:ext cx="7003723" cy="3168352"/>
          </a:xfrm>
          <a:prstGeom prst="rect">
            <a:avLst/>
          </a:prstGeom>
        </p:spPr>
      </p:pic>
    </p:spTree>
    <p:extLst>
      <p:ext uri="{BB962C8B-B14F-4D97-AF65-F5344CB8AC3E}">
        <p14:creationId xmlns:p14="http://schemas.microsoft.com/office/powerpoint/2010/main" val="3679299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127CEA7-62A2-4FDD-33D6-8FB9DFC48E5A}"/>
              </a:ext>
            </a:extLst>
          </p:cNvPr>
          <p:cNvSpPr>
            <a:spLocks noGrp="1"/>
          </p:cNvSpPr>
          <p:nvPr>
            <p:ph type="title"/>
          </p:nvPr>
        </p:nvSpPr>
        <p:spPr/>
        <p:txBody>
          <a:bodyPr/>
          <a:lstStyle/>
          <a:p>
            <a:r>
              <a:rPr lang="fr-FR" dirty="0"/>
              <a:t>Comparaison des scores ARI</a:t>
            </a:r>
          </a:p>
        </p:txBody>
      </p:sp>
      <p:pic>
        <p:nvPicPr>
          <p:cNvPr id="4" name="Image 3">
            <a:extLst>
              <a:ext uri="{FF2B5EF4-FFF2-40B4-BE49-F238E27FC236}">
                <a16:creationId xmlns:a16="http://schemas.microsoft.com/office/drawing/2014/main" id="{EE95E77B-BC47-93F2-D448-D03B9FC97194}"/>
              </a:ext>
            </a:extLst>
          </p:cNvPr>
          <p:cNvPicPr>
            <a:picLocks noChangeAspect="1"/>
          </p:cNvPicPr>
          <p:nvPr/>
        </p:nvPicPr>
        <p:blipFill rotWithShape="1">
          <a:blip r:embed="rId2"/>
          <a:srcRect l="16138" t="33192" r="46062" b="14984"/>
          <a:stretch/>
        </p:blipFill>
        <p:spPr>
          <a:xfrm>
            <a:off x="1763688" y="220593"/>
            <a:ext cx="5040560" cy="3885433"/>
          </a:xfrm>
          <a:prstGeom prst="rect">
            <a:avLst/>
          </a:prstGeom>
        </p:spPr>
      </p:pic>
      <p:sp>
        <p:nvSpPr>
          <p:cNvPr id="5" name="ZoneTexte 4">
            <a:extLst>
              <a:ext uri="{FF2B5EF4-FFF2-40B4-BE49-F238E27FC236}">
                <a16:creationId xmlns:a16="http://schemas.microsoft.com/office/drawing/2014/main" id="{A1D419BD-E4AC-32AE-F8D6-C796BD0B5B88}"/>
              </a:ext>
            </a:extLst>
          </p:cNvPr>
          <p:cNvSpPr txBox="1"/>
          <p:nvPr/>
        </p:nvSpPr>
        <p:spPr>
          <a:xfrm>
            <a:off x="467544" y="4509120"/>
            <a:ext cx="7560840" cy="1200329"/>
          </a:xfrm>
          <a:prstGeom prst="rect">
            <a:avLst/>
          </a:prstGeom>
          <a:noFill/>
        </p:spPr>
        <p:txBody>
          <a:bodyPr wrap="square" rtlCol="0">
            <a:spAutoFit/>
          </a:bodyPr>
          <a:lstStyle/>
          <a:p>
            <a:r>
              <a:rPr lang="fr-FR" dirty="0">
                <a:solidFill>
                  <a:schemeClr val="bg1"/>
                </a:solidFill>
              </a:rPr>
              <a:t>Les scores ARI </a:t>
            </a:r>
            <a:r>
              <a:rPr lang="fr-FR" dirty="0" err="1">
                <a:solidFill>
                  <a:schemeClr val="tx2"/>
                </a:solidFill>
              </a:rPr>
              <a:t>tf-idf</a:t>
            </a:r>
            <a:r>
              <a:rPr lang="fr-FR" dirty="0">
                <a:solidFill>
                  <a:schemeClr val="tx2"/>
                </a:solidFill>
              </a:rPr>
              <a:t> et USE </a:t>
            </a:r>
            <a:r>
              <a:rPr lang="fr-FR" dirty="0">
                <a:solidFill>
                  <a:schemeClr val="bg1"/>
                </a:solidFill>
              </a:rPr>
              <a:t>sont les plus importants. Ce qui signifie que les clusters se rapprochent le plus des regroupements de catégories. </a:t>
            </a:r>
          </a:p>
          <a:p>
            <a:r>
              <a:rPr lang="fr-FR" dirty="0">
                <a:solidFill>
                  <a:schemeClr val="bg1"/>
                </a:solidFill>
              </a:rPr>
              <a:t>Nous allons regarder la matrice de confusion de ces 2 méthodes. </a:t>
            </a:r>
          </a:p>
        </p:txBody>
      </p:sp>
    </p:spTree>
    <p:extLst>
      <p:ext uri="{BB962C8B-B14F-4D97-AF65-F5344CB8AC3E}">
        <p14:creationId xmlns:p14="http://schemas.microsoft.com/office/powerpoint/2010/main" val="1020499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899592" y="692696"/>
            <a:ext cx="8244408" cy="6048672"/>
          </a:xfrm>
        </p:spPr>
        <p:txBody>
          <a:bodyPr/>
          <a:lstStyle/>
          <a:p>
            <a:pPr lvl="2">
              <a:lnSpc>
                <a:spcPct val="80000"/>
              </a:lnSpc>
            </a:pPr>
            <a:r>
              <a:rPr lang="fr-FR" sz="1800" u="sng" dirty="0">
                <a:solidFill>
                  <a:srgbClr val="00B050"/>
                </a:solidFill>
                <a:effectLst>
                  <a:outerShdw blurRad="38100" dist="38100" dir="2700000" algn="tl">
                    <a:srgbClr val="000000">
                      <a:alpha val="43137"/>
                    </a:srgbClr>
                  </a:outerShdw>
                </a:effectLst>
              </a:rPr>
              <a:t>Qu’est ce que c’est : </a:t>
            </a:r>
            <a:r>
              <a:rPr lang="fr-FR" sz="1800" dirty="0">
                <a:solidFill>
                  <a:schemeClr val="tx2"/>
                </a:solidFill>
              </a:rPr>
              <a:t>matrice qui mesure la qualité d’un système de classification.</a:t>
            </a:r>
          </a:p>
          <a:p>
            <a:pPr marL="914400" lvl="2" indent="0">
              <a:lnSpc>
                <a:spcPct val="80000"/>
              </a:lnSpc>
              <a:buNone/>
            </a:pPr>
            <a:endParaRPr lang="fr-FR" sz="1800" b="1" u="sng" dirty="0">
              <a:solidFill>
                <a:srgbClr val="00B050"/>
              </a:solidFill>
              <a:effectLst>
                <a:outerShdw blurRad="38100" dist="38100" dir="2700000" algn="tl">
                  <a:srgbClr val="000000">
                    <a:alpha val="43137"/>
                  </a:srgbClr>
                </a:outerShdw>
              </a:effectLst>
            </a:endParaRPr>
          </a:p>
          <a:p>
            <a:pPr lvl="6">
              <a:lnSpc>
                <a:spcPct val="80000"/>
              </a:lnSpc>
              <a:buFont typeface="Arial" panose="020B0604020202020204" pitchFamily="34" charset="0"/>
              <a:buChar char="•"/>
            </a:pPr>
            <a:r>
              <a:rPr lang="fr-FR" b="1" u="sng" dirty="0" err="1">
                <a:solidFill>
                  <a:srgbClr val="00B050"/>
                </a:solidFill>
                <a:effectLst>
                  <a:outerShdw blurRad="38100" dist="38100" dir="2700000" algn="tl">
                    <a:srgbClr val="000000">
                      <a:alpha val="43137"/>
                    </a:srgbClr>
                  </a:outerShdw>
                </a:effectLst>
              </a:rPr>
              <a:t>tfIdf</a:t>
            </a:r>
            <a:r>
              <a:rPr lang="fr-FR" b="1" u="sng" dirty="0">
                <a:solidFill>
                  <a:srgbClr val="00B050"/>
                </a:solidFill>
                <a:effectLst>
                  <a:outerShdw blurRad="38100" dist="38100" dir="2700000" algn="tl">
                    <a:srgbClr val="000000">
                      <a:alpha val="43137"/>
                    </a:srgbClr>
                  </a:outerShdw>
                </a:effectLst>
              </a:rPr>
              <a:t> :</a:t>
            </a:r>
          </a:p>
          <a:p>
            <a:pPr lvl="2">
              <a:lnSpc>
                <a:spcPct val="80000"/>
              </a:lnSpc>
              <a:buFont typeface="Arial" panose="020B0604020202020204" pitchFamily="34" charset="0"/>
              <a:buChar char="•"/>
            </a:pPr>
            <a:endParaRPr lang="fr-FR" sz="1800" b="1" u="sng" dirty="0">
              <a:solidFill>
                <a:srgbClr val="00B050"/>
              </a:solidFill>
              <a:effectLst>
                <a:outerShdw blurRad="38100" dist="38100" dir="2700000" algn="tl">
                  <a:srgbClr val="000000">
                    <a:alpha val="43137"/>
                  </a:srgbClr>
                </a:outerShdw>
              </a:effectLst>
            </a:endParaRPr>
          </a:p>
          <a:p>
            <a:pPr lvl="2">
              <a:lnSpc>
                <a:spcPct val="80000"/>
              </a:lnSpc>
              <a:buFont typeface="Arial" panose="020B0604020202020204" pitchFamily="34" charset="0"/>
              <a:buChar char="•"/>
            </a:pPr>
            <a:endParaRPr lang="fr-FR" sz="1800" b="1" u="sng" dirty="0">
              <a:solidFill>
                <a:srgbClr val="00B050"/>
              </a:solidFill>
              <a:effectLst>
                <a:outerShdw blurRad="38100" dist="38100" dir="2700000" algn="tl">
                  <a:srgbClr val="000000">
                    <a:alpha val="43137"/>
                  </a:srgbClr>
                </a:outerShdw>
              </a:effectLst>
            </a:endParaRPr>
          </a:p>
          <a:p>
            <a:pPr lvl="2">
              <a:lnSpc>
                <a:spcPct val="80000"/>
              </a:lnSpc>
              <a:buFont typeface="Arial" panose="020B0604020202020204" pitchFamily="34" charset="0"/>
              <a:buChar char="•"/>
            </a:pPr>
            <a:endParaRPr lang="fr-FR" sz="1800" b="1" u="sng" dirty="0">
              <a:solidFill>
                <a:srgbClr val="00B050"/>
              </a:solidFill>
              <a:effectLst>
                <a:outerShdw blurRad="38100" dist="38100" dir="2700000" algn="tl">
                  <a:srgbClr val="000000">
                    <a:alpha val="43137"/>
                  </a:srgbClr>
                </a:outerShdw>
              </a:effectLst>
            </a:endParaRPr>
          </a:p>
          <a:p>
            <a:pPr lvl="2">
              <a:lnSpc>
                <a:spcPct val="80000"/>
              </a:lnSpc>
              <a:buFont typeface="Arial" panose="020B0604020202020204" pitchFamily="34" charset="0"/>
              <a:buChar char="•"/>
            </a:pPr>
            <a:endParaRPr lang="fr-FR" sz="1800" b="1" u="sng" dirty="0">
              <a:solidFill>
                <a:srgbClr val="00B050"/>
              </a:solidFill>
              <a:effectLst>
                <a:outerShdw blurRad="38100" dist="38100" dir="2700000" algn="tl">
                  <a:srgbClr val="000000">
                    <a:alpha val="43137"/>
                  </a:srgbClr>
                </a:outerShdw>
              </a:effectLst>
            </a:endParaRPr>
          </a:p>
          <a:p>
            <a:pPr lvl="2">
              <a:lnSpc>
                <a:spcPct val="80000"/>
              </a:lnSpc>
              <a:buFont typeface="Arial" panose="020B0604020202020204" pitchFamily="34" charset="0"/>
              <a:buChar char="•"/>
            </a:pPr>
            <a:r>
              <a:rPr lang="fr-FR" sz="1800" b="1" u="sng" dirty="0">
                <a:solidFill>
                  <a:srgbClr val="00B050"/>
                </a:solidFill>
                <a:effectLst>
                  <a:outerShdw blurRad="38100" dist="38100" dir="2700000" algn="tl">
                    <a:srgbClr val="000000">
                      <a:alpha val="43137"/>
                    </a:srgbClr>
                  </a:outerShdw>
                </a:effectLst>
              </a:rPr>
              <a:t>USE :</a:t>
            </a:r>
          </a:p>
          <a:p>
            <a:pPr lvl="2">
              <a:lnSpc>
                <a:spcPct val="80000"/>
              </a:lnSpc>
              <a:buFont typeface="Arial" panose="020B0604020202020204" pitchFamily="34" charset="0"/>
              <a:buChar char="•"/>
            </a:pPr>
            <a:endParaRPr lang="fr-FR" sz="1800" b="1" u="sng" dirty="0">
              <a:solidFill>
                <a:srgbClr val="00B050"/>
              </a:solidFill>
              <a:effectLst>
                <a:outerShdw blurRad="38100" dist="38100" dir="2700000" algn="tl">
                  <a:srgbClr val="000000">
                    <a:alpha val="43137"/>
                  </a:srgbClr>
                </a:outerShdw>
              </a:effectLst>
            </a:endParaRPr>
          </a:p>
          <a:p>
            <a:pPr lvl="2">
              <a:lnSpc>
                <a:spcPct val="80000"/>
              </a:lnSpc>
              <a:buFont typeface="Arial" panose="020B0604020202020204" pitchFamily="34" charset="0"/>
              <a:buChar char="•"/>
            </a:pPr>
            <a:endParaRPr lang="fr-FR" sz="1800" b="1" u="sng" dirty="0">
              <a:solidFill>
                <a:srgbClr val="00B050"/>
              </a:solidFill>
              <a:effectLst>
                <a:outerShdw blurRad="38100" dist="38100" dir="2700000" algn="tl">
                  <a:srgbClr val="000000">
                    <a:alpha val="43137"/>
                  </a:srgbClr>
                </a:outerShdw>
              </a:effectLst>
            </a:endParaRPr>
          </a:p>
          <a:p>
            <a:pPr lvl="2">
              <a:lnSpc>
                <a:spcPct val="80000"/>
              </a:lnSpc>
              <a:buFont typeface="Arial" panose="020B0604020202020204" pitchFamily="34" charset="0"/>
              <a:buChar char="•"/>
            </a:pPr>
            <a:endParaRPr lang="fr-FR" sz="1800" b="1" u="sng" dirty="0">
              <a:solidFill>
                <a:srgbClr val="00B050"/>
              </a:solidFill>
              <a:effectLst>
                <a:outerShdw blurRad="38100" dist="38100" dir="2700000" algn="tl">
                  <a:srgbClr val="000000">
                    <a:alpha val="43137"/>
                  </a:srgbClr>
                </a:outerShdw>
              </a:effectLst>
            </a:endParaRPr>
          </a:p>
          <a:p>
            <a:pPr lvl="2">
              <a:lnSpc>
                <a:spcPct val="80000"/>
              </a:lnSpc>
              <a:buFont typeface="Arial" panose="020B0604020202020204" pitchFamily="34" charset="0"/>
              <a:buChar char="•"/>
            </a:pPr>
            <a:endParaRPr lang="fr-FR" sz="1800" b="1" u="sng" dirty="0">
              <a:solidFill>
                <a:srgbClr val="00B050"/>
              </a:solidFill>
              <a:effectLst>
                <a:outerShdw blurRad="38100" dist="38100" dir="2700000" algn="tl">
                  <a:srgbClr val="000000">
                    <a:alpha val="43137"/>
                  </a:srgbClr>
                </a:outerShdw>
              </a:effectLst>
            </a:endParaRPr>
          </a:p>
          <a:p>
            <a:pPr lvl="2">
              <a:lnSpc>
                <a:spcPct val="80000"/>
              </a:lnSpc>
              <a:buFont typeface="Arial" panose="020B0604020202020204" pitchFamily="34" charset="0"/>
              <a:buChar char="•"/>
            </a:pPr>
            <a:endParaRPr lang="fr-FR" sz="1800" b="1" u="sng" dirty="0">
              <a:solidFill>
                <a:srgbClr val="00B050"/>
              </a:solidFill>
              <a:effectLst>
                <a:outerShdw blurRad="38100" dist="38100" dir="2700000" algn="tl">
                  <a:srgbClr val="000000">
                    <a:alpha val="43137"/>
                  </a:srgbClr>
                </a:outerShdw>
              </a:effectLst>
            </a:endParaRPr>
          </a:p>
          <a:p>
            <a:pPr lvl="2">
              <a:lnSpc>
                <a:spcPct val="80000"/>
              </a:lnSpc>
              <a:buFont typeface="Arial" panose="020B0604020202020204" pitchFamily="34" charset="0"/>
              <a:buChar char="•"/>
            </a:pPr>
            <a:endParaRPr lang="fr-FR" sz="1800" b="1" u="sng" dirty="0">
              <a:solidFill>
                <a:srgbClr val="00B050"/>
              </a:solidFill>
              <a:effectLst>
                <a:outerShdw blurRad="38100" dist="38100" dir="2700000" algn="tl">
                  <a:srgbClr val="000000">
                    <a:alpha val="43137"/>
                  </a:srgbClr>
                </a:outerShdw>
              </a:effectLst>
            </a:endParaRPr>
          </a:p>
          <a:p>
            <a:pPr lvl="2">
              <a:lnSpc>
                <a:spcPct val="80000"/>
              </a:lnSpc>
              <a:buFont typeface="Arial" panose="020B0604020202020204" pitchFamily="34" charset="0"/>
              <a:buChar char="•"/>
            </a:pPr>
            <a:r>
              <a:rPr lang="fr-FR" sz="1800" dirty="0">
                <a:solidFill>
                  <a:srgbClr val="00B050"/>
                </a:solidFill>
              </a:rPr>
              <a:t>                                           </a:t>
            </a:r>
            <a:r>
              <a:rPr lang="fr-FR" sz="1800" dirty="0">
                <a:solidFill>
                  <a:schemeClr val="tx2"/>
                </a:solidFill>
              </a:rPr>
              <a:t>L’algorithme USE semble apporté une  			   meilleur classification. </a:t>
            </a:r>
            <a:endParaRPr lang="fr-FR" sz="1800" b="1" u="sng" dirty="0">
              <a:solidFill>
                <a:srgbClr val="00B050"/>
              </a:solidFill>
              <a:effectLst>
                <a:outerShdw blurRad="38100" dist="38100" dir="2700000" algn="tl">
                  <a:srgbClr val="000000">
                    <a:alpha val="43137"/>
                  </a:srgbClr>
                </a:outerShdw>
              </a:effectLst>
            </a:endParaRPr>
          </a:p>
          <a:p>
            <a:pPr lvl="2">
              <a:lnSpc>
                <a:spcPct val="80000"/>
              </a:lnSpc>
              <a:buFont typeface="Arial" panose="020B0604020202020204" pitchFamily="34" charset="0"/>
              <a:buChar char="•"/>
            </a:pPr>
            <a:r>
              <a:rPr lang="fr-FR" sz="1800" b="1" u="sng" dirty="0">
                <a:solidFill>
                  <a:srgbClr val="00B050"/>
                </a:solidFill>
                <a:effectLst>
                  <a:outerShdw blurRad="38100" dist="38100" dir="2700000" algn="tl">
                    <a:srgbClr val="000000">
                      <a:alpha val="43137"/>
                    </a:srgbClr>
                  </a:outerShdw>
                </a:effectLst>
              </a:rPr>
              <a:t>                                           </a:t>
            </a:r>
          </a:p>
          <a:p>
            <a:pPr lvl="2">
              <a:lnSpc>
                <a:spcPct val="80000"/>
              </a:lnSpc>
              <a:buFont typeface="Arial" panose="020B0604020202020204" pitchFamily="34" charset="0"/>
              <a:buChar char="•"/>
            </a:pPr>
            <a:endParaRPr lang="fr-FR" sz="1800" b="1" u="sng" dirty="0">
              <a:solidFill>
                <a:srgbClr val="00B050"/>
              </a:solidFill>
              <a:effectLst>
                <a:outerShdw blurRad="38100" dist="38100" dir="2700000" algn="tl">
                  <a:srgbClr val="000000">
                    <a:alpha val="43137"/>
                  </a:srgbClr>
                </a:outerShdw>
              </a:effectLst>
            </a:endParaRPr>
          </a:p>
          <a:p>
            <a:pPr lvl="2">
              <a:lnSpc>
                <a:spcPct val="80000"/>
              </a:lnSpc>
              <a:buFont typeface="Arial" panose="020B0604020202020204" pitchFamily="34" charset="0"/>
              <a:buChar char="•"/>
            </a:pPr>
            <a:endParaRPr lang="fr-FR" sz="1800" b="1" u="sng" dirty="0">
              <a:solidFill>
                <a:srgbClr val="00B050"/>
              </a:solidFill>
              <a:effectLst>
                <a:outerShdw blurRad="38100" dist="38100" dir="2700000" algn="tl">
                  <a:srgbClr val="000000">
                    <a:alpha val="43137"/>
                  </a:srgbClr>
                </a:outerShdw>
              </a:effectLst>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chemeClr val="tx2"/>
              </a:solidFill>
              <a:effectLst>
                <a:outerShdw blurRad="38100" dist="38100" dir="2700000" algn="tl">
                  <a:srgbClr val="000000">
                    <a:alpha val="43137"/>
                  </a:srgbClr>
                </a:outerShdw>
              </a:effectLst>
            </a:endParaRPr>
          </a:p>
          <a:p>
            <a:pPr marL="1371600" lvl="3" indent="0">
              <a:lnSpc>
                <a:spcPct val="80000"/>
              </a:lnSpc>
              <a:buNone/>
            </a:pPr>
            <a:endParaRPr lang="fr-FR" sz="1800" dirty="0">
              <a:solidFill>
                <a:schemeClr val="tx2"/>
              </a:solidFill>
            </a:endParaRPr>
          </a:p>
        </p:txBody>
      </p:sp>
      <p:sp>
        <p:nvSpPr>
          <p:cNvPr id="2" name="ZoneTexte 1">
            <a:extLst>
              <a:ext uri="{FF2B5EF4-FFF2-40B4-BE49-F238E27FC236}">
                <a16:creationId xmlns:a16="http://schemas.microsoft.com/office/drawing/2014/main" id="{DD21BF3E-2E06-2844-F1A5-D5857BE4AFD1}"/>
              </a:ext>
            </a:extLst>
          </p:cNvPr>
          <p:cNvSpPr txBox="1"/>
          <p:nvPr/>
        </p:nvSpPr>
        <p:spPr>
          <a:xfrm>
            <a:off x="3707904" y="116632"/>
            <a:ext cx="3024336" cy="400110"/>
          </a:xfrm>
          <a:prstGeom prst="rect">
            <a:avLst/>
          </a:prstGeom>
          <a:noFill/>
        </p:spPr>
        <p:txBody>
          <a:bodyPr wrap="square" rtlCol="0">
            <a:spAutoFit/>
          </a:bodyPr>
          <a:lstStyle/>
          <a:p>
            <a:r>
              <a:rPr lang="fr-FR" sz="2000" b="1" dirty="0">
                <a:solidFill>
                  <a:schemeClr val="bg2"/>
                </a:solidFill>
              </a:rPr>
              <a:t>Matrice de confusion</a:t>
            </a:r>
          </a:p>
        </p:txBody>
      </p:sp>
      <p:pic>
        <p:nvPicPr>
          <p:cNvPr id="4" name="Image 3">
            <a:extLst>
              <a:ext uri="{FF2B5EF4-FFF2-40B4-BE49-F238E27FC236}">
                <a16:creationId xmlns:a16="http://schemas.microsoft.com/office/drawing/2014/main" id="{AF2D520E-62D9-7B81-796E-E3E31487D23F}"/>
              </a:ext>
            </a:extLst>
          </p:cNvPr>
          <p:cNvPicPr>
            <a:picLocks noChangeAspect="1"/>
          </p:cNvPicPr>
          <p:nvPr/>
        </p:nvPicPr>
        <p:blipFill rotWithShape="1">
          <a:blip r:embed="rId3"/>
          <a:srcRect l="17325" t="29724" r="37788" b="5599"/>
          <a:stretch/>
        </p:blipFill>
        <p:spPr>
          <a:xfrm>
            <a:off x="4968686" y="1196752"/>
            <a:ext cx="3822196" cy="3096344"/>
          </a:xfrm>
          <a:prstGeom prst="rect">
            <a:avLst/>
          </a:prstGeom>
        </p:spPr>
      </p:pic>
      <p:pic>
        <p:nvPicPr>
          <p:cNvPr id="7" name="Image 6">
            <a:extLst>
              <a:ext uri="{FF2B5EF4-FFF2-40B4-BE49-F238E27FC236}">
                <a16:creationId xmlns:a16="http://schemas.microsoft.com/office/drawing/2014/main" id="{D93055F2-F3F4-F0ED-580F-FB4BB5A08D91}"/>
              </a:ext>
            </a:extLst>
          </p:cNvPr>
          <p:cNvPicPr>
            <a:picLocks noChangeAspect="1"/>
          </p:cNvPicPr>
          <p:nvPr/>
        </p:nvPicPr>
        <p:blipFill rotWithShape="1">
          <a:blip r:embed="rId4"/>
          <a:srcRect l="16862" t="27590" r="37400" b="6579"/>
          <a:stretch/>
        </p:blipFill>
        <p:spPr>
          <a:xfrm>
            <a:off x="539552" y="3356991"/>
            <a:ext cx="4182236" cy="3384377"/>
          </a:xfrm>
          <a:prstGeom prst="rect">
            <a:avLst/>
          </a:prstGeom>
        </p:spPr>
      </p:pic>
    </p:spTree>
    <p:extLst>
      <p:ext uri="{BB962C8B-B14F-4D97-AF65-F5344CB8AC3E}">
        <p14:creationId xmlns:p14="http://schemas.microsoft.com/office/powerpoint/2010/main" val="2132009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899592" y="824518"/>
            <a:ext cx="8244408" cy="6048672"/>
          </a:xfrm>
        </p:spPr>
        <p:txBody>
          <a:bodyPr/>
          <a:lstStyle/>
          <a:p>
            <a:pPr lvl="2">
              <a:lnSpc>
                <a:spcPct val="80000"/>
              </a:lnSpc>
            </a:pPr>
            <a:r>
              <a:rPr lang="fr-FR" sz="1800" u="sng" dirty="0">
                <a:solidFill>
                  <a:srgbClr val="00B050"/>
                </a:solidFill>
                <a:effectLst>
                  <a:outerShdw blurRad="38100" dist="38100" dir="2700000" algn="tl">
                    <a:srgbClr val="000000">
                      <a:alpha val="43137"/>
                    </a:srgbClr>
                  </a:outerShdw>
                </a:effectLst>
              </a:rPr>
              <a:t>Import des images: </a:t>
            </a:r>
            <a:r>
              <a:rPr lang="fr-FR" sz="1800" dirty="0">
                <a:solidFill>
                  <a:schemeClr val="tx2"/>
                </a:solidFill>
              </a:rPr>
              <a:t>1050 images.</a:t>
            </a: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r>
              <a:rPr lang="fr-FR" sz="1800" b="1" u="sng" dirty="0">
                <a:solidFill>
                  <a:srgbClr val="00B050"/>
                </a:solidFill>
                <a:effectLst>
                  <a:outerShdw blurRad="38100" dist="38100" dir="2700000" algn="tl">
                    <a:srgbClr val="000000">
                      <a:alpha val="43137"/>
                    </a:srgbClr>
                  </a:outerShdw>
                </a:effectLst>
              </a:rPr>
              <a:t>Exemple de photos par catégorie :</a:t>
            </a: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r>
              <a:rPr lang="fr-FR" sz="1600" dirty="0">
                <a:solidFill>
                  <a:schemeClr val="tx2"/>
                </a:solidFill>
              </a:rPr>
              <a:t>Dans cette partie, nous aurons besoin d'extraire les </a:t>
            </a:r>
            <a:r>
              <a:rPr lang="fr-FR" sz="1600" dirty="0" err="1">
                <a:solidFill>
                  <a:schemeClr val="tx2"/>
                </a:solidFill>
              </a:rPr>
              <a:t>features</a:t>
            </a:r>
            <a:r>
              <a:rPr lang="fr-FR" sz="1600" dirty="0">
                <a:solidFill>
                  <a:schemeClr val="tx2"/>
                </a:solidFill>
              </a:rPr>
              <a:t> image.</a:t>
            </a:r>
          </a:p>
          <a:p>
            <a:pPr lvl="2"/>
            <a:r>
              <a:rPr lang="fr-FR" sz="1600" dirty="0">
                <a:solidFill>
                  <a:schemeClr val="tx2"/>
                </a:solidFill>
              </a:rPr>
              <a:t>Afin d’extraire les </a:t>
            </a:r>
            <a:r>
              <a:rPr lang="fr-FR" sz="1600" dirty="0" err="1">
                <a:solidFill>
                  <a:schemeClr val="tx2"/>
                </a:solidFill>
              </a:rPr>
              <a:t>features</a:t>
            </a:r>
            <a:r>
              <a:rPr lang="fr-FR" sz="1600" dirty="0">
                <a:solidFill>
                  <a:schemeClr val="tx2"/>
                </a:solidFill>
              </a:rPr>
              <a:t> image, nous allons mettre en œuvre :</a:t>
            </a:r>
          </a:p>
          <a:p>
            <a:pPr lvl="3">
              <a:buFont typeface="Courier New" panose="02070309020205020404" pitchFamily="49" charset="0"/>
              <a:buChar char="o"/>
            </a:pPr>
            <a:r>
              <a:rPr lang="fr-FR" sz="1600" dirty="0">
                <a:solidFill>
                  <a:schemeClr val="tx2"/>
                </a:solidFill>
              </a:rPr>
              <a:t>un algorithme de type </a:t>
            </a:r>
            <a:r>
              <a:rPr lang="fr-FR" sz="1600" b="1" dirty="0">
                <a:solidFill>
                  <a:srgbClr val="00B050"/>
                </a:solidFill>
              </a:rPr>
              <a:t>SIFT</a:t>
            </a:r>
            <a:r>
              <a:rPr lang="fr-FR" sz="1600" b="1" dirty="0">
                <a:solidFill>
                  <a:schemeClr val="tx2"/>
                </a:solidFill>
              </a:rPr>
              <a:t>;</a:t>
            </a:r>
          </a:p>
          <a:p>
            <a:pPr lvl="3">
              <a:buFont typeface="Courier New" panose="02070309020205020404" pitchFamily="49" charset="0"/>
              <a:buChar char="o"/>
            </a:pPr>
            <a:r>
              <a:rPr lang="fr-FR" sz="1600" dirty="0">
                <a:solidFill>
                  <a:schemeClr val="tx2"/>
                </a:solidFill>
              </a:rPr>
              <a:t>un algorithme de type </a:t>
            </a:r>
            <a:r>
              <a:rPr lang="fr-FR" sz="1600" b="1" dirty="0">
                <a:solidFill>
                  <a:srgbClr val="00B050"/>
                </a:solidFill>
              </a:rPr>
              <a:t>CNN Transfer Learning.</a:t>
            </a:r>
          </a:p>
          <a:p>
            <a:pPr lvl="2">
              <a:lnSpc>
                <a:spcPct val="80000"/>
              </a:lnSpc>
            </a:pPr>
            <a:endParaRPr lang="fr-FR" b="1" u="sng" dirty="0">
              <a:solidFill>
                <a:schemeClr val="tx2"/>
              </a:solidFill>
              <a:effectLst>
                <a:outerShdw blurRad="38100" dist="38100" dir="2700000" algn="tl">
                  <a:srgbClr val="000000">
                    <a:alpha val="43137"/>
                  </a:srgbClr>
                </a:outerShdw>
              </a:effectLst>
            </a:endParaRPr>
          </a:p>
          <a:p>
            <a:pPr lvl="2">
              <a:lnSpc>
                <a:spcPct val="80000"/>
              </a:lnSpc>
              <a:buFont typeface="Arial" panose="020B0604020202020204" pitchFamily="34" charset="0"/>
              <a:buChar char="•"/>
            </a:pPr>
            <a:endParaRPr lang="fr-FR" sz="1800" b="1" u="sng" dirty="0">
              <a:solidFill>
                <a:srgbClr val="00B050"/>
              </a:solidFill>
              <a:effectLst>
                <a:outerShdw blurRad="38100" dist="38100" dir="2700000" algn="tl">
                  <a:srgbClr val="000000">
                    <a:alpha val="43137"/>
                  </a:srgbClr>
                </a:outerShdw>
              </a:effectLst>
            </a:endParaRPr>
          </a:p>
          <a:p>
            <a:pPr lvl="2">
              <a:lnSpc>
                <a:spcPct val="80000"/>
              </a:lnSpc>
              <a:buFont typeface="Arial" panose="020B0604020202020204" pitchFamily="34" charset="0"/>
              <a:buChar char="•"/>
            </a:pPr>
            <a:endParaRPr lang="fr-FR" sz="1800" b="1" u="sng" dirty="0">
              <a:solidFill>
                <a:srgbClr val="00B050"/>
              </a:solidFill>
              <a:effectLst>
                <a:outerShdw blurRad="38100" dist="38100" dir="2700000" algn="tl">
                  <a:srgbClr val="000000">
                    <a:alpha val="43137"/>
                  </a:srgbClr>
                </a:outerShdw>
              </a:effectLst>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chemeClr val="tx2"/>
              </a:solidFill>
              <a:effectLst>
                <a:outerShdw blurRad="38100" dist="38100" dir="2700000" algn="tl">
                  <a:srgbClr val="000000">
                    <a:alpha val="43137"/>
                  </a:srgbClr>
                </a:outerShdw>
              </a:effectLst>
            </a:endParaRPr>
          </a:p>
          <a:p>
            <a:pPr marL="1371600" lvl="3" indent="0">
              <a:lnSpc>
                <a:spcPct val="80000"/>
              </a:lnSpc>
              <a:buNone/>
            </a:pPr>
            <a:endParaRPr lang="fr-FR" sz="1800" dirty="0">
              <a:solidFill>
                <a:schemeClr val="tx2"/>
              </a:solidFill>
            </a:endParaRPr>
          </a:p>
        </p:txBody>
      </p:sp>
      <p:sp>
        <p:nvSpPr>
          <p:cNvPr id="2" name="ZoneTexte 1">
            <a:extLst>
              <a:ext uri="{FF2B5EF4-FFF2-40B4-BE49-F238E27FC236}">
                <a16:creationId xmlns:a16="http://schemas.microsoft.com/office/drawing/2014/main" id="{DD21BF3E-2E06-2844-F1A5-D5857BE4AFD1}"/>
              </a:ext>
            </a:extLst>
          </p:cNvPr>
          <p:cNvSpPr txBox="1"/>
          <p:nvPr/>
        </p:nvSpPr>
        <p:spPr>
          <a:xfrm>
            <a:off x="3707904" y="116632"/>
            <a:ext cx="5040560" cy="70788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4000" dirty="0" err="1">
                <a:solidFill>
                  <a:srgbClr val="000000"/>
                </a:solidFill>
              </a:rPr>
              <a:t>Partie</a:t>
            </a:r>
            <a:r>
              <a:rPr lang="en-US" sz="4000" dirty="0">
                <a:solidFill>
                  <a:srgbClr val="000000"/>
                </a:solidFill>
              </a:rPr>
              <a:t> 2: </a:t>
            </a:r>
            <a:r>
              <a:rPr lang="en-US" sz="4000" dirty="0">
                <a:solidFill>
                  <a:srgbClr val="FF0000"/>
                </a:solidFill>
              </a:rPr>
              <a:t>IMAGE :</a:t>
            </a:r>
            <a:endParaRPr kumimoji="0" lang="fr-FR" sz="2000" b="1" i="0" u="none" strike="noStrike" kern="1200" cap="none" spc="0" normalizeH="0" baseline="0" noProof="0" dirty="0">
              <a:ln>
                <a:noFill/>
              </a:ln>
              <a:solidFill>
                <a:srgbClr val="CD5003"/>
              </a:solidFill>
              <a:effectLst/>
              <a:uLnTx/>
              <a:uFillTx/>
              <a:latin typeface="Arial" charset="0"/>
              <a:ea typeface="+mn-ea"/>
              <a:cs typeface="+mn-cs"/>
            </a:endParaRPr>
          </a:p>
        </p:txBody>
      </p:sp>
      <p:pic>
        <p:nvPicPr>
          <p:cNvPr id="8" name="Image 7">
            <a:extLst>
              <a:ext uri="{FF2B5EF4-FFF2-40B4-BE49-F238E27FC236}">
                <a16:creationId xmlns:a16="http://schemas.microsoft.com/office/drawing/2014/main" id="{9DB8BBDB-8711-58D3-85AF-82C789B65E0C}"/>
              </a:ext>
            </a:extLst>
          </p:cNvPr>
          <p:cNvPicPr>
            <a:picLocks noChangeAspect="1"/>
          </p:cNvPicPr>
          <p:nvPr/>
        </p:nvPicPr>
        <p:blipFill rotWithShape="1">
          <a:blip r:embed="rId3"/>
          <a:srcRect l="16139" t="62606" r="55561" b="14983"/>
          <a:stretch/>
        </p:blipFill>
        <p:spPr>
          <a:xfrm>
            <a:off x="5651177" y="1838649"/>
            <a:ext cx="3234631" cy="1440160"/>
          </a:xfrm>
          <a:prstGeom prst="rect">
            <a:avLst/>
          </a:prstGeom>
        </p:spPr>
      </p:pic>
      <p:pic>
        <p:nvPicPr>
          <p:cNvPr id="10" name="Image 9">
            <a:extLst>
              <a:ext uri="{FF2B5EF4-FFF2-40B4-BE49-F238E27FC236}">
                <a16:creationId xmlns:a16="http://schemas.microsoft.com/office/drawing/2014/main" id="{A2DFA92F-6AA8-23AA-8DB9-D41B5B61A371}"/>
              </a:ext>
            </a:extLst>
          </p:cNvPr>
          <p:cNvPicPr>
            <a:picLocks noChangeAspect="1"/>
          </p:cNvPicPr>
          <p:nvPr/>
        </p:nvPicPr>
        <p:blipFill rotWithShape="1">
          <a:blip r:embed="rId4"/>
          <a:srcRect l="16137" t="26189" r="54726" b="34592"/>
          <a:stretch/>
        </p:blipFill>
        <p:spPr>
          <a:xfrm>
            <a:off x="2728688" y="1673597"/>
            <a:ext cx="2664297" cy="2016225"/>
          </a:xfrm>
          <a:prstGeom prst="rect">
            <a:avLst/>
          </a:prstGeom>
        </p:spPr>
      </p:pic>
      <p:pic>
        <p:nvPicPr>
          <p:cNvPr id="12" name="Image 11">
            <a:extLst>
              <a:ext uri="{FF2B5EF4-FFF2-40B4-BE49-F238E27FC236}">
                <a16:creationId xmlns:a16="http://schemas.microsoft.com/office/drawing/2014/main" id="{543ACC32-3616-042C-6B3C-ABC5D89F9B26}"/>
              </a:ext>
            </a:extLst>
          </p:cNvPr>
          <p:cNvPicPr>
            <a:picLocks noChangeAspect="1"/>
          </p:cNvPicPr>
          <p:nvPr/>
        </p:nvPicPr>
        <p:blipFill rotWithShape="1">
          <a:blip r:embed="rId4"/>
          <a:srcRect l="16028" t="64007" r="54835" b="9383"/>
          <a:stretch/>
        </p:blipFill>
        <p:spPr>
          <a:xfrm>
            <a:off x="5376741" y="3284748"/>
            <a:ext cx="3728124" cy="1914217"/>
          </a:xfrm>
          <a:prstGeom prst="rect">
            <a:avLst/>
          </a:prstGeom>
        </p:spPr>
      </p:pic>
      <p:pic>
        <p:nvPicPr>
          <p:cNvPr id="14" name="Image 13">
            <a:extLst>
              <a:ext uri="{FF2B5EF4-FFF2-40B4-BE49-F238E27FC236}">
                <a16:creationId xmlns:a16="http://schemas.microsoft.com/office/drawing/2014/main" id="{0D95323E-3BA5-9DD4-4FA2-86CF82CDE2A6}"/>
              </a:ext>
            </a:extLst>
          </p:cNvPr>
          <p:cNvPicPr>
            <a:picLocks noChangeAspect="1"/>
          </p:cNvPicPr>
          <p:nvPr/>
        </p:nvPicPr>
        <p:blipFill rotWithShape="1">
          <a:blip r:embed="rId5"/>
          <a:srcRect l="15350" t="30390" r="53938" b="47199"/>
          <a:stretch/>
        </p:blipFill>
        <p:spPr>
          <a:xfrm>
            <a:off x="2050512" y="3622299"/>
            <a:ext cx="3314784" cy="1359914"/>
          </a:xfrm>
          <a:prstGeom prst="rect">
            <a:avLst/>
          </a:prstGeom>
        </p:spPr>
      </p:pic>
      <p:pic>
        <p:nvPicPr>
          <p:cNvPr id="18" name="Image 17">
            <a:extLst>
              <a:ext uri="{FF2B5EF4-FFF2-40B4-BE49-F238E27FC236}">
                <a16:creationId xmlns:a16="http://schemas.microsoft.com/office/drawing/2014/main" id="{135005F9-5346-2283-783F-9FA1C659F320}"/>
              </a:ext>
            </a:extLst>
          </p:cNvPr>
          <p:cNvPicPr>
            <a:picLocks noChangeAspect="1"/>
          </p:cNvPicPr>
          <p:nvPr/>
        </p:nvPicPr>
        <p:blipFill rotWithShape="1">
          <a:blip r:embed="rId6"/>
          <a:srcRect l="16926" t="50000" r="53937" b="16384"/>
          <a:stretch/>
        </p:blipFill>
        <p:spPr>
          <a:xfrm>
            <a:off x="64391" y="1700807"/>
            <a:ext cx="2664297" cy="1728193"/>
          </a:xfrm>
          <a:prstGeom prst="rect">
            <a:avLst/>
          </a:prstGeom>
        </p:spPr>
      </p:pic>
    </p:spTree>
    <p:extLst>
      <p:ext uri="{BB962C8B-B14F-4D97-AF65-F5344CB8AC3E}">
        <p14:creationId xmlns:p14="http://schemas.microsoft.com/office/powerpoint/2010/main" val="3646379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860833" y="809328"/>
            <a:ext cx="8244408" cy="6048672"/>
          </a:xfrm>
        </p:spPr>
        <p:txBody>
          <a:bodyPr/>
          <a:lstStyle/>
          <a:p>
            <a:pPr lvl="2">
              <a:lnSpc>
                <a:spcPct val="80000"/>
              </a:lnSpc>
              <a:buFont typeface="Arial" panose="020B0604020202020204" pitchFamily="34" charset="0"/>
              <a:buChar char="•"/>
            </a:pPr>
            <a:r>
              <a:rPr lang="fr-FR" sz="1800" b="1" u="sng" dirty="0">
                <a:solidFill>
                  <a:srgbClr val="FF0000"/>
                </a:solidFill>
                <a:effectLst>
                  <a:outerShdw blurRad="38100" dist="38100" dir="2700000" algn="tl">
                    <a:srgbClr val="000000">
                      <a:alpha val="43137"/>
                    </a:srgbClr>
                  </a:outerShdw>
                </a:effectLst>
              </a:rPr>
              <a:t>Pré- traitement des images :</a:t>
            </a:r>
          </a:p>
          <a:p>
            <a:pPr marL="1257300" lvl="2" indent="-342900">
              <a:lnSpc>
                <a:spcPct val="80000"/>
              </a:lnSpc>
              <a:buFont typeface="+mj-lt"/>
              <a:buAutoNum type="arabicPeriod"/>
            </a:pPr>
            <a:r>
              <a:rPr lang="fr-FR" sz="1800" b="1" u="sng" dirty="0">
                <a:solidFill>
                  <a:srgbClr val="00B050"/>
                </a:solidFill>
                <a:effectLst>
                  <a:outerShdw blurRad="38100" dist="38100" dir="2700000" algn="tl">
                    <a:srgbClr val="000000">
                      <a:alpha val="43137"/>
                    </a:srgbClr>
                  </a:outerShdw>
                </a:effectLst>
              </a:rPr>
              <a:t>On crée les descripteurs de chaque image</a:t>
            </a:r>
          </a:p>
          <a:p>
            <a:pPr marL="914400" lvl="2" indent="0">
              <a:lnSpc>
                <a:spcPct val="80000"/>
              </a:lnSpc>
              <a:buNone/>
            </a:pPr>
            <a:r>
              <a:rPr lang="fr-FR" sz="1800" dirty="0">
                <a:solidFill>
                  <a:schemeClr val="tx2"/>
                </a:solidFill>
              </a:rPr>
              <a:t>    On procède de la manière suivante pour chaque image :</a:t>
            </a:r>
          </a:p>
          <a:p>
            <a:pPr lvl="3">
              <a:lnSpc>
                <a:spcPct val="80000"/>
              </a:lnSpc>
              <a:buFont typeface="Wingdings" panose="05000000000000000000" pitchFamily="2" charset="2"/>
              <a:buChar char="Ø"/>
            </a:pPr>
            <a:r>
              <a:rPr lang="fr-FR" sz="1800" dirty="0">
                <a:solidFill>
                  <a:schemeClr val="tx2"/>
                </a:solidFill>
              </a:rPr>
              <a:t>Conversion en niveau de gris,</a:t>
            </a:r>
          </a:p>
          <a:p>
            <a:pPr lvl="3">
              <a:lnSpc>
                <a:spcPct val="80000"/>
              </a:lnSpc>
              <a:buFont typeface="Wingdings" panose="05000000000000000000" pitchFamily="2" charset="2"/>
              <a:buChar char="Ø"/>
            </a:pPr>
            <a:r>
              <a:rPr lang="fr-FR" sz="1800" dirty="0">
                <a:solidFill>
                  <a:schemeClr val="tx2"/>
                </a:solidFill>
              </a:rPr>
              <a:t>Egalisation de l’histogramme de l’image, </a:t>
            </a:r>
          </a:p>
          <a:p>
            <a:pPr lvl="3">
              <a:lnSpc>
                <a:spcPct val="80000"/>
              </a:lnSpc>
              <a:buFont typeface="Wingdings" panose="05000000000000000000" pitchFamily="2" charset="2"/>
              <a:buChar char="Ø"/>
            </a:pPr>
            <a:r>
              <a:rPr lang="fr-FR" sz="1800" dirty="0">
                <a:solidFill>
                  <a:schemeClr val="tx2"/>
                </a:solidFill>
              </a:rPr>
              <a:t>création de descripteurs pour chaque image.</a:t>
            </a:r>
          </a:p>
          <a:p>
            <a:pPr marL="1371600" lvl="3" indent="0">
              <a:lnSpc>
                <a:spcPct val="80000"/>
              </a:lnSpc>
              <a:buNone/>
            </a:pPr>
            <a:endParaRPr lang="fr-FR" sz="1800" dirty="0">
              <a:solidFill>
                <a:schemeClr val="tx2"/>
              </a:solidFill>
            </a:endParaRPr>
          </a:p>
          <a:p>
            <a:pPr marL="914400" lvl="2" indent="0">
              <a:lnSpc>
                <a:spcPct val="80000"/>
              </a:lnSpc>
              <a:buNone/>
            </a:pPr>
            <a:r>
              <a:rPr lang="fr-FR" sz="1800" b="1" dirty="0">
                <a:solidFill>
                  <a:srgbClr val="00B050"/>
                </a:solidFill>
                <a:effectLst>
                  <a:outerShdw blurRad="38100" dist="38100" dir="2700000" algn="tl">
                    <a:srgbClr val="000000">
                      <a:alpha val="43137"/>
                    </a:srgbClr>
                  </a:outerShdw>
                </a:effectLst>
              </a:rPr>
              <a:t>2.  </a:t>
            </a:r>
            <a:r>
              <a:rPr lang="fr-FR" sz="1800" b="1" u="sng" dirty="0">
                <a:solidFill>
                  <a:srgbClr val="00B050"/>
                </a:solidFill>
                <a:effectLst>
                  <a:outerShdw blurRad="38100" dist="38100" dir="2700000" algn="tl">
                    <a:srgbClr val="000000">
                      <a:alpha val="43137"/>
                    </a:srgbClr>
                  </a:outerShdw>
                </a:effectLst>
              </a:rPr>
              <a:t>On crée les clusters de descripteurs</a:t>
            </a:r>
          </a:p>
          <a:p>
            <a:pPr marL="914400" lvl="2" indent="0">
              <a:lnSpc>
                <a:spcPct val="80000"/>
              </a:lnSpc>
              <a:buNone/>
            </a:pPr>
            <a:endParaRPr lang="fr-FR" sz="1800" dirty="0">
              <a:solidFill>
                <a:schemeClr val="tx2"/>
              </a:solidFill>
            </a:endParaRPr>
          </a:p>
          <a:p>
            <a:pPr marL="914400" lvl="2" indent="0">
              <a:lnSpc>
                <a:spcPct val="80000"/>
              </a:lnSpc>
              <a:buNone/>
            </a:pPr>
            <a:r>
              <a:rPr lang="fr-FR" sz="1800" dirty="0">
                <a:solidFill>
                  <a:schemeClr val="tx2"/>
                </a:solidFill>
              </a:rPr>
              <a:t>    On applique ensuite un clustering aux descripteurs de </a:t>
            </a:r>
            <a:r>
              <a:rPr lang="fr-FR" sz="1800" dirty="0" err="1">
                <a:solidFill>
                  <a:schemeClr val="tx2"/>
                </a:solidFill>
              </a:rPr>
              <a:t>features</a:t>
            </a:r>
            <a:r>
              <a:rPr lang="fr-FR" sz="1800" dirty="0">
                <a:solidFill>
                  <a:schemeClr val="tx2"/>
                </a:solidFill>
              </a:rPr>
              <a:t> (avec le </a:t>
            </a:r>
            <a:r>
              <a:rPr lang="fr-FR" sz="1800" dirty="0" err="1">
                <a:solidFill>
                  <a:schemeClr val="tx2"/>
                </a:solidFill>
              </a:rPr>
              <a:t>kmeans</a:t>
            </a:r>
            <a:r>
              <a:rPr lang="fr-FR" sz="1800" dirty="0">
                <a:solidFill>
                  <a:schemeClr val="tx2"/>
                </a:solidFill>
              </a:rPr>
              <a:t>).</a:t>
            </a:r>
          </a:p>
          <a:p>
            <a:pPr marL="914400" lvl="2" indent="0">
              <a:lnSpc>
                <a:spcPct val="80000"/>
              </a:lnSpc>
              <a:buNone/>
            </a:pPr>
            <a:r>
              <a:rPr lang="fr-FR" sz="1800" dirty="0">
                <a:solidFill>
                  <a:schemeClr val="tx2"/>
                </a:solidFill>
              </a:rPr>
              <a:t>    Cela permet de créer un dictionnaire de </a:t>
            </a:r>
            <a:r>
              <a:rPr lang="fr-FR" sz="1800" dirty="0" err="1">
                <a:solidFill>
                  <a:schemeClr val="tx2"/>
                </a:solidFill>
              </a:rPr>
              <a:t>visual</a:t>
            </a:r>
            <a:r>
              <a:rPr lang="fr-FR" sz="1800" dirty="0">
                <a:solidFill>
                  <a:schemeClr val="tx2"/>
                </a:solidFill>
              </a:rPr>
              <a:t> </a:t>
            </a:r>
            <a:r>
              <a:rPr lang="fr-FR" sz="1800" dirty="0" err="1">
                <a:solidFill>
                  <a:schemeClr val="tx2"/>
                </a:solidFill>
              </a:rPr>
              <a:t>words</a:t>
            </a:r>
            <a:r>
              <a:rPr lang="fr-FR" sz="1800" dirty="0">
                <a:solidFill>
                  <a:schemeClr val="tx2"/>
                </a:solidFill>
              </a:rPr>
              <a:t>, ou bag of </a:t>
            </a:r>
            <a:r>
              <a:rPr lang="fr-FR" sz="1800" dirty="0" err="1">
                <a:solidFill>
                  <a:schemeClr val="tx2"/>
                </a:solidFill>
              </a:rPr>
              <a:t>features</a:t>
            </a:r>
            <a:r>
              <a:rPr lang="fr-FR" sz="1800" dirty="0">
                <a:solidFill>
                  <a:schemeClr val="tx2"/>
                </a:solidFill>
              </a:rPr>
              <a:t>.	Les </a:t>
            </a:r>
            <a:r>
              <a:rPr lang="fr-FR" sz="1800" dirty="0" err="1">
                <a:solidFill>
                  <a:schemeClr val="tx2"/>
                </a:solidFill>
              </a:rPr>
              <a:t>visual</a:t>
            </a:r>
            <a:r>
              <a:rPr lang="fr-FR" sz="1800" dirty="0">
                <a:solidFill>
                  <a:schemeClr val="tx2"/>
                </a:solidFill>
              </a:rPr>
              <a:t> </a:t>
            </a:r>
            <a:r>
              <a:rPr lang="fr-FR" sz="1800" dirty="0" err="1">
                <a:solidFill>
                  <a:schemeClr val="tx2"/>
                </a:solidFill>
              </a:rPr>
              <a:t>words</a:t>
            </a:r>
            <a:r>
              <a:rPr lang="fr-FR" sz="1800" dirty="0">
                <a:solidFill>
                  <a:schemeClr val="tx2"/>
                </a:solidFill>
              </a:rPr>
              <a:t> correspondent alors aux centres des clusters trouvés.</a:t>
            </a:r>
          </a:p>
          <a:p>
            <a:pPr marL="914400" lvl="2" indent="0">
              <a:lnSpc>
                <a:spcPct val="80000"/>
              </a:lnSpc>
              <a:buNone/>
            </a:pPr>
            <a:endParaRPr lang="fr-FR" sz="1400" dirty="0">
              <a:solidFill>
                <a:schemeClr val="tx2"/>
              </a:solidFill>
            </a:endParaRPr>
          </a:p>
          <a:p>
            <a:pPr marL="914400" lvl="2" indent="0">
              <a:lnSpc>
                <a:spcPct val="80000"/>
              </a:lnSpc>
              <a:buNone/>
            </a:pPr>
            <a:r>
              <a:rPr lang="fr-FR" sz="1800" b="1" dirty="0">
                <a:solidFill>
                  <a:srgbClr val="00B050"/>
                </a:solidFill>
                <a:effectLst>
                  <a:outerShdw blurRad="38100" dist="38100" dir="2700000" algn="tl">
                    <a:srgbClr val="000000">
                      <a:alpha val="43137"/>
                    </a:srgbClr>
                  </a:outerShdw>
                </a:effectLst>
              </a:rPr>
              <a:t>3.  </a:t>
            </a:r>
            <a:r>
              <a:rPr lang="fr-FR" sz="1800" b="1" u="sng" dirty="0">
                <a:solidFill>
                  <a:srgbClr val="00B050"/>
                </a:solidFill>
                <a:effectLst>
                  <a:outerShdw blurRad="38100" dist="38100" dir="2700000" algn="tl">
                    <a:srgbClr val="000000">
                      <a:alpha val="43137"/>
                    </a:srgbClr>
                  </a:outerShdw>
                </a:effectLst>
              </a:rPr>
              <a:t>On crée les </a:t>
            </a:r>
            <a:r>
              <a:rPr lang="fr-FR" sz="1800" b="1" u="sng" dirty="0" err="1">
                <a:solidFill>
                  <a:srgbClr val="00B050"/>
                </a:solidFill>
                <a:effectLst>
                  <a:outerShdw blurRad="38100" dist="38100" dir="2700000" algn="tl">
                    <a:srgbClr val="000000">
                      <a:alpha val="43137"/>
                    </a:srgbClr>
                  </a:outerShdw>
                </a:effectLst>
              </a:rPr>
              <a:t>features</a:t>
            </a:r>
            <a:r>
              <a:rPr lang="fr-FR" sz="1800" b="1" u="sng" dirty="0">
                <a:solidFill>
                  <a:srgbClr val="00B050"/>
                </a:solidFill>
                <a:effectLst>
                  <a:outerShdw blurRad="38100" dist="38100" dir="2700000" algn="tl">
                    <a:srgbClr val="000000">
                      <a:alpha val="43137"/>
                    </a:srgbClr>
                  </a:outerShdw>
                </a:effectLst>
              </a:rPr>
              <a:t> des images</a:t>
            </a:r>
          </a:p>
          <a:p>
            <a:pPr marL="914400" lvl="2" indent="0">
              <a:lnSpc>
                <a:spcPct val="80000"/>
              </a:lnSpc>
              <a:buNone/>
            </a:pPr>
            <a:endParaRPr lang="fr-FR" sz="1400" dirty="0">
              <a:solidFill>
                <a:schemeClr val="tx2"/>
              </a:solidFill>
            </a:endParaRPr>
          </a:p>
          <a:p>
            <a:pPr lvl="2">
              <a:buFont typeface="Arial" panose="020B0604020202020204" pitchFamily="34" charset="0"/>
              <a:buChar char="•"/>
            </a:pPr>
            <a:r>
              <a:rPr lang="fr-FR" sz="1800" dirty="0">
                <a:solidFill>
                  <a:schemeClr val="tx2"/>
                </a:solidFill>
              </a:rPr>
              <a:t>Il reste à décrire les images en fonction de ces </a:t>
            </a:r>
            <a:r>
              <a:rPr lang="fr-FR" sz="1800" dirty="0" err="1">
                <a:solidFill>
                  <a:schemeClr val="tx2"/>
                </a:solidFill>
              </a:rPr>
              <a:t>visual</a:t>
            </a:r>
            <a:r>
              <a:rPr lang="fr-FR" sz="1800" dirty="0">
                <a:solidFill>
                  <a:schemeClr val="tx2"/>
                </a:solidFill>
              </a:rPr>
              <a:t> </a:t>
            </a:r>
            <a:r>
              <a:rPr lang="fr-FR" sz="1800" dirty="0" err="1">
                <a:solidFill>
                  <a:schemeClr val="tx2"/>
                </a:solidFill>
              </a:rPr>
              <a:t>words</a:t>
            </a:r>
            <a:r>
              <a:rPr lang="fr-FR" sz="1800" dirty="0">
                <a:solidFill>
                  <a:schemeClr val="tx2"/>
                </a:solidFill>
              </a:rPr>
              <a:t>. </a:t>
            </a:r>
          </a:p>
          <a:p>
            <a:pPr lvl="2">
              <a:buFont typeface="Arial" panose="020B0604020202020204" pitchFamily="34" charset="0"/>
              <a:buChar char="•"/>
            </a:pPr>
            <a:r>
              <a:rPr lang="fr-FR" sz="1800" dirty="0">
                <a:solidFill>
                  <a:schemeClr val="tx2"/>
                </a:solidFill>
              </a:rPr>
              <a:t>Pour chaque image : On prédit les numéros de cluster de chaque descripteur.</a:t>
            </a:r>
          </a:p>
          <a:p>
            <a:pPr lvl="2">
              <a:buFont typeface="Arial" panose="020B0604020202020204" pitchFamily="34" charset="0"/>
              <a:buChar char="•"/>
            </a:pPr>
            <a:r>
              <a:rPr lang="fr-FR" sz="1800" dirty="0">
                <a:solidFill>
                  <a:schemeClr val="tx2"/>
                </a:solidFill>
              </a:rPr>
              <a:t>On crée un histogramme qui correspond au comptage pour chaque numéro de cluster du nombre de descripteurs de l'image.</a:t>
            </a:r>
          </a:p>
          <a:p>
            <a:pPr marL="914400" lvl="2" indent="0">
              <a:lnSpc>
                <a:spcPct val="80000"/>
              </a:lnSpc>
              <a:buNone/>
            </a:pPr>
            <a:endParaRPr lang="fr-FR" sz="1800" dirty="0">
              <a:solidFill>
                <a:schemeClr val="tx2"/>
              </a:solidFill>
            </a:endParaRPr>
          </a:p>
          <a:p>
            <a:pPr marL="914400" lvl="2" indent="0">
              <a:lnSpc>
                <a:spcPct val="80000"/>
              </a:lnSpc>
              <a:buNone/>
            </a:pPr>
            <a:r>
              <a:rPr lang="fr-FR" sz="1800" dirty="0">
                <a:solidFill>
                  <a:schemeClr val="tx2"/>
                </a:solidFill>
              </a:rPr>
              <a:t>      </a:t>
            </a:r>
          </a:p>
          <a:p>
            <a:pPr marL="1371600" lvl="3" indent="0">
              <a:lnSpc>
                <a:spcPct val="80000"/>
              </a:lnSpc>
              <a:buNone/>
            </a:pPr>
            <a:r>
              <a:rPr lang="fr-FR" sz="1800" dirty="0">
                <a:solidFill>
                  <a:schemeClr val="tx2"/>
                </a:solidFill>
              </a:rPr>
              <a:t>	</a:t>
            </a:r>
          </a:p>
          <a:p>
            <a:pPr marL="1828800" lvl="4" indent="0">
              <a:lnSpc>
                <a:spcPct val="80000"/>
              </a:lnSpc>
              <a:buNone/>
            </a:pPr>
            <a:endParaRPr lang="fr-FR" sz="1000" b="1" u="sng" dirty="0">
              <a:solidFill>
                <a:schemeClr val="tx2"/>
              </a:solidFill>
              <a:effectLst>
                <a:outerShdw blurRad="38100" dist="38100" dir="2700000" algn="tl">
                  <a:srgbClr val="000000">
                    <a:alpha val="43137"/>
                  </a:srgbClr>
                </a:outerShdw>
              </a:effectLst>
            </a:endParaRPr>
          </a:p>
          <a:p>
            <a:pPr marL="914400" lvl="2" indent="0">
              <a:lnSpc>
                <a:spcPct val="80000"/>
              </a:lnSpc>
              <a:buNone/>
            </a:pPr>
            <a:endParaRPr lang="fr-FR" sz="1800" b="1" u="sng" dirty="0">
              <a:solidFill>
                <a:srgbClr val="00B050"/>
              </a:solidFill>
              <a:effectLst>
                <a:outerShdw blurRad="38100" dist="38100" dir="2700000" algn="tl">
                  <a:srgbClr val="000000">
                    <a:alpha val="43137"/>
                  </a:srgbClr>
                </a:outerShdw>
              </a:effectLst>
            </a:endParaRPr>
          </a:p>
          <a:p>
            <a:pPr lvl="2">
              <a:lnSpc>
                <a:spcPct val="80000"/>
              </a:lnSpc>
              <a:buFont typeface="Arial" panose="020B0604020202020204" pitchFamily="34" charset="0"/>
              <a:buChar char="•"/>
            </a:pPr>
            <a:endParaRPr lang="fr-FR" sz="1800" b="1" u="sng" dirty="0">
              <a:solidFill>
                <a:srgbClr val="00B050"/>
              </a:solidFill>
              <a:effectLst>
                <a:outerShdw blurRad="38100" dist="38100" dir="2700000" algn="tl">
                  <a:srgbClr val="000000">
                    <a:alpha val="43137"/>
                  </a:srgbClr>
                </a:outerShdw>
              </a:effectLst>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chemeClr val="tx2"/>
              </a:solidFill>
              <a:effectLst>
                <a:outerShdw blurRad="38100" dist="38100" dir="2700000" algn="tl">
                  <a:srgbClr val="000000">
                    <a:alpha val="43137"/>
                  </a:srgbClr>
                </a:outerShdw>
              </a:effectLst>
            </a:endParaRPr>
          </a:p>
          <a:p>
            <a:pPr marL="1371600" lvl="3" indent="0">
              <a:lnSpc>
                <a:spcPct val="80000"/>
              </a:lnSpc>
              <a:buNone/>
            </a:pPr>
            <a:endParaRPr lang="fr-FR" sz="1800" dirty="0">
              <a:solidFill>
                <a:schemeClr val="tx2"/>
              </a:solidFill>
            </a:endParaRPr>
          </a:p>
        </p:txBody>
      </p:sp>
      <p:sp>
        <p:nvSpPr>
          <p:cNvPr id="2" name="ZoneTexte 1">
            <a:extLst>
              <a:ext uri="{FF2B5EF4-FFF2-40B4-BE49-F238E27FC236}">
                <a16:creationId xmlns:a16="http://schemas.microsoft.com/office/drawing/2014/main" id="{DD21BF3E-2E06-2844-F1A5-D5857BE4AFD1}"/>
              </a:ext>
            </a:extLst>
          </p:cNvPr>
          <p:cNvSpPr txBox="1"/>
          <p:nvPr/>
        </p:nvSpPr>
        <p:spPr>
          <a:xfrm>
            <a:off x="2462757" y="184121"/>
            <a:ext cx="5040560"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2000" b="1" i="0" u="none" strike="noStrike" kern="1200" cap="none" spc="0" normalizeH="0" baseline="0" noProof="0" dirty="0">
                <a:ln>
                  <a:noFill/>
                </a:ln>
                <a:solidFill>
                  <a:srgbClr val="CD5003"/>
                </a:solidFill>
                <a:effectLst/>
                <a:uLnTx/>
                <a:uFillTx/>
                <a:latin typeface="Arial" charset="0"/>
                <a:ea typeface="+mn-ea"/>
                <a:cs typeface="+mn-cs"/>
              </a:rPr>
              <a:t>Algorithme de type SIFT</a:t>
            </a:r>
          </a:p>
        </p:txBody>
      </p:sp>
    </p:spTree>
    <p:extLst>
      <p:ext uri="{BB962C8B-B14F-4D97-AF65-F5344CB8AC3E}">
        <p14:creationId xmlns:p14="http://schemas.microsoft.com/office/powerpoint/2010/main" val="214950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860833" y="809328"/>
            <a:ext cx="8244408" cy="6048672"/>
          </a:xfrm>
        </p:spPr>
        <p:txBody>
          <a:bodyPr/>
          <a:lstStyle/>
          <a:p>
            <a:pPr lvl="2">
              <a:lnSpc>
                <a:spcPct val="80000"/>
              </a:lnSpc>
              <a:buFont typeface="Arial" panose="020B0604020202020204" pitchFamily="34" charset="0"/>
              <a:buChar char="•"/>
            </a:pPr>
            <a:r>
              <a:rPr lang="fr-FR" sz="1800" b="1" u="sng" dirty="0">
                <a:solidFill>
                  <a:srgbClr val="00B050"/>
                </a:solidFill>
                <a:effectLst>
                  <a:outerShdw blurRad="38100" dist="38100" dir="2700000" algn="tl">
                    <a:srgbClr val="000000">
                      <a:alpha val="43137"/>
                    </a:srgbClr>
                  </a:outerShdw>
                </a:effectLst>
              </a:rPr>
              <a:t>ACP:</a:t>
            </a:r>
          </a:p>
          <a:p>
            <a:pPr lvl="2">
              <a:lnSpc>
                <a:spcPct val="80000"/>
              </a:lnSpc>
              <a:buFont typeface="Arial" panose="020B0604020202020204" pitchFamily="34" charset="0"/>
              <a:buChar char="•"/>
            </a:pPr>
            <a:r>
              <a:rPr lang="fr-FR" sz="1800" dirty="0">
                <a:solidFill>
                  <a:schemeClr val="tx2"/>
                </a:solidFill>
              </a:rPr>
              <a:t>La réduction PCA permet de créer des </a:t>
            </a:r>
            <a:r>
              <a:rPr lang="fr-FR" sz="1800" dirty="0" err="1">
                <a:solidFill>
                  <a:schemeClr val="tx2"/>
                </a:solidFill>
              </a:rPr>
              <a:t>features</a:t>
            </a:r>
            <a:r>
              <a:rPr lang="fr-FR" sz="1800" dirty="0">
                <a:solidFill>
                  <a:schemeClr val="tx2"/>
                </a:solidFill>
              </a:rPr>
              <a:t> décorrélées entre elles, et de diminuer leur dimension, tout en gardant un niveau de variance expliquée élevé (99%).</a:t>
            </a:r>
          </a:p>
          <a:p>
            <a:pPr lvl="2">
              <a:lnSpc>
                <a:spcPct val="80000"/>
              </a:lnSpc>
              <a:buFont typeface="Arial" panose="020B0604020202020204" pitchFamily="34" charset="0"/>
              <a:buChar char="•"/>
            </a:pPr>
            <a:r>
              <a:rPr lang="fr-FR" sz="1800" b="1" dirty="0">
                <a:solidFill>
                  <a:schemeClr val="tx2"/>
                </a:solidFill>
              </a:rPr>
              <a:t>Dimensions du </a:t>
            </a:r>
            <a:r>
              <a:rPr lang="fr-FR" sz="1800" b="1" dirty="0" err="1">
                <a:solidFill>
                  <a:schemeClr val="tx2"/>
                </a:solidFill>
              </a:rPr>
              <a:t>dataset</a:t>
            </a:r>
            <a:r>
              <a:rPr lang="fr-FR" sz="1800" b="1" dirty="0">
                <a:solidFill>
                  <a:schemeClr val="tx2"/>
                </a:solidFill>
              </a:rPr>
              <a:t> avant réduction PCA : </a:t>
            </a:r>
            <a:r>
              <a:rPr lang="fr-FR" sz="1800" dirty="0">
                <a:solidFill>
                  <a:schemeClr val="tx2"/>
                </a:solidFill>
              </a:rPr>
              <a:t>(1050, 719)</a:t>
            </a:r>
          </a:p>
          <a:p>
            <a:pPr lvl="2">
              <a:lnSpc>
                <a:spcPct val="80000"/>
              </a:lnSpc>
              <a:buFont typeface="Arial" panose="020B0604020202020204" pitchFamily="34" charset="0"/>
              <a:buChar char="•"/>
            </a:pPr>
            <a:r>
              <a:rPr lang="fr-FR" sz="1800" b="1" dirty="0">
                <a:solidFill>
                  <a:schemeClr val="tx2"/>
                </a:solidFill>
              </a:rPr>
              <a:t>Dimensions du </a:t>
            </a:r>
            <a:r>
              <a:rPr lang="fr-FR" sz="1800" b="1" dirty="0" err="1">
                <a:solidFill>
                  <a:schemeClr val="tx2"/>
                </a:solidFill>
              </a:rPr>
              <a:t>dataset</a:t>
            </a:r>
            <a:r>
              <a:rPr lang="fr-FR" sz="1800" b="1" dirty="0">
                <a:solidFill>
                  <a:schemeClr val="tx2"/>
                </a:solidFill>
              </a:rPr>
              <a:t> après réduction PCA : </a:t>
            </a:r>
            <a:r>
              <a:rPr lang="fr-FR" sz="1800" dirty="0">
                <a:solidFill>
                  <a:schemeClr val="tx2"/>
                </a:solidFill>
              </a:rPr>
              <a:t>(1050, 498)</a:t>
            </a:r>
          </a:p>
          <a:p>
            <a:pPr lvl="2">
              <a:lnSpc>
                <a:spcPct val="80000"/>
              </a:lnSpc>
              <a:buFont typeface="Arial" panose="020B0604020202020204" pitchFamily="34" charset="0"/>
              <a:buChar char="•"/>
            </a:pPr>
            <a:endParaRPr lang="fr-FR" sz="1800" dirty="0">
              <a:solidFill>
                <a:schemeClr val="tx2"/>
              </a:solidFill>
            </a:endParaRPr>
          </a:p>
          <a:p>
            <a:pPr lvl="2">
              <a:lnSpc>
                <a:spcPct val="80000"/>
              </a:lnSpc>
              <a:buFont typeface="Arial" panose="020B0604020202020204" pitchFamily="34" charset="0"/>
              <a:buChar char="•"/>
            </a:pPr>
            <a:r>
              <a:rPr lang="fr-FR" sz="1800" b="1" u="sng" dirty="0">
                <a:solidFill>
                  <a:srgbClr val="00B050"/>
                </a:solidFill>
                <a:effectLst>
                  <a:outerShdw blurRad="38100" dist="38100" dir="2700000" algn="tl">
                    <a:srgbClr val="000000">
                      <a:alpha val="43137"/>
                    </a:srgbClr>
                  </a:outerShdw>
                </a:effectLst>
              </a:rPr>
              <a:t>TSNE :</a:t>
            </a:r>
          </a:p>
          <a:p>
            <a:pPr marL="914400" lvl="2" indent="0">
              <a:lnSpc>
                <a:spcPct val="80000"/>
              </a:lnSpc>
              <a:buNone/>
            </a:pPr>
            <a:r>
              <a:rPr lang="fr-FR" sz="1800" dirty="0">
                <a:solidFill>
                  <a:schemeClr val="tx2"/>
                </a:solidFill>
              </a:rPr>
              <a:t>Réduction de dimension en 2 composantes T-SNE pour affichage en 2D des images.</a:t>
            </a: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lvl="2">
              <a:lnSpc>
                <a:spcPct val="80000"/>
              </a:lnSpc>
              <a:buFont typeface="Arial" panose="020B0604020202020204" pitchFamily="34" charset="0"/>
              <a:buChar char="•"/>
            </a:pPr>
            <a:r>
              <a:rPr lang="fr-FR" sz="1800" b="1" u="sng" dirty="0">
                <a:solidFill>
                  <a:srgbClr val="00B050"/>
                </a:solidFill>
                <a:effectLst>
                  <a:outerShdw blurRad="38100" dist="38100" dir="2700000" algn="tl">
                    <a:srgbClr val="000000">
                      <a:alpha val="43137"/>
                    </a:srgbClr>
                  </a:outerShdw>
                </a:effectLst>
              </a:rPr>
              <a:t>Score ARI :</a:t>
            </a:r>
            <a:r>
              <a:rPr lang="fr-FR" sz="1800" dirty="0">
                <a:solidFill>
                  <a:srgbClr val="00B050"/>
                </a:solidFill>
              </a:rPr>
              <a:t> </a:t>
            </a:r>
            <a:r>
              <a:rPr lang="fr-FR" sz="1800" b="1" dirty="0">
                <a:solidFill>
                  <a:schemeClr val="tx2"/>
                </a:solidFill>
              </a:rPr>
              <a:t>0,05</a:t>
            </a:r>
          </a:p>
          <a:p>
            <a:pPr marL="914400" lvl="2" indent="0">
              <a:lnSpc>
                <a:spcPct val="80000"/>
              </a:lnSpc>
              <a:buNone/>
            </a:pPr>
            <a:r>
              <a:rPr lang="fr-FR" sz="1400" dirty="0">
                <a:solidFill>
                  <a:schemeClr val="tx2"/>
                </a:solidFill>
              </a:rPr>
              <a:t>      </a:t>
            </a:r>
          </a:p>
          <a:p>
            <a:pPr marL="1371600" lvl="3" indent="0">
              <a:lnSpc>
                <a:spcPct val="80000"/>
              </a:lnSpc>
              <a:buNone/>
            </a:pPr>
            <a:r>
              <a:rPr lang="fr-FR" sz="1400" dirty="0">
                <a:solidFill>
                  <a:schemeClr val="tx2"/>
                </a:solidFill>
              </a:rPr>
              <a:t>	</a:t>
            </a:r>
          </a:p>
          <a:p>
            <a:pPr marL="1828800" lvl="4" indent="0">
              <a:lnSpc>
                <a:spcPct val="80000"/>
              </a:lnSpc>
              <a:buNone/>
            </a:pPr>
            <a:endParaRPr lang="fr-FR" sz="1000" b="1" u="sng" dirty="0">
              <a:solidFill>
                <a:schemeClr val="tx2"/>
              </a:solidFill>
              <a:effectLst>
                <a:outerShdw blurRad="38100" dist="38100" dir="2700000" algn="tl">
                  <a:srgbClr val="000000">
                    <a:alpha val="43137"/>
                  </a:srgbClr>
                </a:outerShdw>
              </a:effectLst>
            </a:endParaRPr>
          </a:p>
          <a:p>
            <a:pPr marL="914400" lvl="2" indent="0">
              <a:lnSpc>
                <a:spcPct val="80000"/>
              </a:lnSpc>
              <a:buNone/>
            </a:pPr>
            <a:endParaRPr lang="fr-FR" sz="1800" b="1" u="sng" dirty="0">
              <a:solidFill>
                <a:srgbClr val="00B050"/>
              </a:solidFill>
              <a:effectLst>
                <a:outerShdw blurRad="38100" dist="38100" dir="2700000" algn="tl">
                  <a:srgbClr val="000000">
                    <a:alpha val="43137"/>
                  </a:srgbClr>
                </a:outerShdw>
              </a:effectLst>
            </a:endParaRPr>
          </a:p>
          <a:p>
            <a:pPr lvl="2">
              <a:lnSpc>
                <a:spcPct val="80000"/>
              </a:lnSpc>
              <a:buFont typeface="Arial" panose="020B0604020202020204" pitchFamily="34" charset="0"/>
              <a:buChar char="•"/>
            </a:pPr>
            <a:endParaRPr lang="fr-FR" sz="1800" b="1" u="sng" dirty="0">
              <a:solidFill>
                <a:srgbClr val="00B050"/>
              </a:solidFill>
              <a:effectLst>
                <a:outerShdw blurRad="38100" dist="38100" dir="2700000" algn="tl">
                  <a:srgbClr val="000000">
                    <a:alpha val="43137"/>
                  </a:srgbClr>
                </a:outerShdw>
              </a:effectLst>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chemeClr val="tx2"/>
              </a:solidFill>
              <a:effectLst>
                <a:outerShdw blurRad="38100" dist="38100" dir="2700000" algn="tl">
                  <a:srgbClr val="000000">
                    <a:alpha val="43137"/>
                  </a:srgbClr>
                </a:outerShdw>
              </a:effectLst>
            </a:endParaRPr>
          </a:p>
          <a:p>
            <a:pPr marL="1371600" lvl="3" indent="0">
              <a:lnSpc>
                <a:spcPct val="80000"/>
              </a:lnSpc>
              <a:buNone/>
            </a:pPr>
            <a:endParaRPr lang="fr-FR" sz="1800" dirty="0">
              <a:solidFill>
                <a:schemeClr val="tx2"/>
              </a:solidFill>
            </a:endParaRPr>
          </a:p>
        </p:txBody>
      </p:sp>
      <p:sp>
        <p:nvSpPr>
          <p:cNvPr id="2" name="ZoneTexte 1">
            <a:extLst>
              <a:ext uri="{FF2B5EF4-FFF2-40B4-BE49-F238E27FC236}">
                <a16:creationId xmlns:a16="http://schemas.microsoft.com/office/drawing/2014/main" id="{DD21BF3E-2E06-2844-F1A5-D5857BE4AFD1}"/>
              </a:ext>
            </a:extLst>
          </p:cNvPr>
          <p:cNvSpPr txBox="1"/>
          <p:nvPr/>
        </p:nvSpPr>
        <p:spPr>
          <a:xfrm>
            <a:off x="2462757" y="184121"/>
            <a:ext cx="5040560"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2000" b="0" i="0" u="none" strike="noStrike" kern="1200" cap="none" spc="0" normalizeH="0" baseline="0" noProof="0" dirty="0">
                <a:ln>
                  <a:noFill/>
                </a:ln>
                <a:solidFill>
                  <a:schemeClr val="tx2"/>
                </a:solidFill>
                <a:effectLst/>
                <a:uLnTx/>
                <a:uFillTx/>
                <a:latin typeface="Arial" charset="0"/>
                <a:ea typeface="+mn-ea"/>
                <a:cs typeface="+mn-cs"/>
              </a:rPr>
              <a:t>Algo SIFT : </a:t>
            </a:r>
            <a:r>
              <a:rPr kumimoji="0" lang="fr-FR" sz="2000" b="1" i="0" u="none" strike="noStrike" kern="1200" cap="none" spc="0" normalizeH="0" baseline="0" noProof="0" dirty="0">
                <a:ln>
                  <a:noFill/>
                </a:ln>
                <a:solidFill>
                  <a:srgbClr val="CD5003"/>
                </a:solidFill>
                <a:effectLst/>
                <a:uLnTx/>
                <a:uFillTx/>
                <a:latin typeface="Arial" charset="0"/>
                <a:ea typeface="+mn-ea"/>
                <a:cs typeface="+mn-cs"/>
              </a:rPr>
              <a:t>Réduction des dimensions </a:t>
            </a:r>
          </a:p>
        </p:txBody>
      </p:sp>
      <p:pic>
        <p:nvPicPr>
          <p:cNvPr id="6" name="Image 5">
            <a:extLst>
              <a:ext uri="{FF2B5EF4-FFF2-40B4-BE49-F238E27FC236}">
                <a16:creationId xmlns:a16="http://schemas.microsoft.com/office/drawing/2014/main" id="{C8C6E14D-6A97-1F6D-FE2B-84A6BE08EF4E}"/>
              </a:ext>
            </a:extLst>
          </p:cNvPr>
          <p:cNvPicPr>
            <a:picLocks noChangeAspect="1"/>
          </p:cNvPicPr>
          <p:nvPr/>
        </p:nvPicPr>
        <p:blipFill rotWithShape="1">
          <a:blip r:embed="rId3"/>
          <a:srcRect l="16138" t="30391" r="42125" b="16384"/>
          <a:stretch/>
        </p:blipFill>
        <p:spPr>
          <a:xfrm>
            <a:off x="107504" y="3464159"/>
            <a:ext cx="3816424" cy="2736305"/>
          </a:xfrm>
          <a:prstGeom prst="rect">
            <a:avLst/>
          </a:prstGeom>
        </p:spPr>
      </p:pic>
      <p:pic>
        <p:nvPicPr>
          <p:cNvPr id="8" name="Image 7">
            <a:extLst>
              <a:ext uri="{FF2B5EF4-FFF2-40B4-BE49-F238E27FC236}">
                <a16:creationId xmlns:a16="http://schemas.microsoft.com/office/drawing/2014/main" id="{5F8E46B8-4539-CCD5-6A50-E50D5E02DE16}"/>
              </a:ext>
            </a:extLst>
          </p:cNvPr>
          <p:cNvPicPr>
            <a:picLocks noChangeAspect="1"/>
          </p:cNvPicPr>
          <p:nvPr/>
        </p:nvPicPr>
        <p:blipFill rotWithShape="1">
          <a:blip r:embed="rId4"/>
          <a:srcRect l="20075" t="24788" r="36613" b="19185"/>
          <a:stretch/>
        </p:blipFill>
        <p:spPr>
          <a:xfrm>
            <a:off x="4339022" y="3429000"/>
            <a:ext cx="3960440" cy="2880321"/>
          </a:xfrm>
          <a:prstGeom prst="rect">
            <a:avLst/>
          </a:prstGeom>
        </p:spPr>
      </p:pic>
    </p:spTree>
    <p:extLst>
      <p:ext uri="{BB962C8B-B14F-4D97-AF65-F5344CB8AC3E}">
        <p14:creationId xmlns:p14="http://schemas.microsoft.com/office/powerpoint/2010/main" val="189866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860833" y="809328"/>
            <a:ext cx="8244408" cy="6048672"/>
          </a:xfrm>
        </p:spPr>
        <p:txBody>
          <a:bodyPr/>
          <a:lstStyle/>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r>
              <a:rPr lang="fr-FR" sz="1800" dirty="0">
                <a:solidFill>
                  <a:schemeClr val="tx2"/>
                </a:solidFill>
              </a:rPr>
              <a:t>Selon cette matrice de confusion, nous voyons que la qualité du système de classification est vraiment mauvaise. </a:t>
            </a:r>
          </a:p>
          <a:p>
            <a:pPr marL="914400" lvl="2" indent="0">
              <a:lnSpc>
                <a:spcPct val="80000"/>
              </a:lnSpc>
              <a:buNone/>
            </a:pPr>
            <a:r>
              <a:rPr lang="fr-FR" sz="1800" dirty="0">
                <a:solidFill>
                  <a:schemeClr val="tx2"/>
                </a:solidFill>
              </a:rPr>
              <a:t>Il n'y a pas de cluster dans lequel nous pourrions retrouver principalement une catégorie.</a:t>
            </a:r>
          </a:p>
          <a:p>
            <a:pPr marL="914400" lvl="2" indent="0">
              <a:lnSpc>
                <a:spcPct val="80000"/>
              </a:lnSpc>
              <a:buNone/>
            </a:pPr>
            <a:r>
              <a:rPr lang="fr-FR" sz="1800" dirty="0">
                <a:solidFill>
                  <a:schemeClr val="tx2"/>
                </a:solidFill>
              </a:rPr>
              <a:t>      </a:t>
            </a:r>
          </a:p>
          <a:p>
            <a:pPr marL="1371600" lvl="3" indent="0">
              <a:lnSpc>
                <a:spcPct val="80000"/>
              </a:lnSpc>
              <a:buNone/>
            </a:pPr>
            <a:r>
              <a:rPr lang="fr-FR" sz="1800" dirty="0">
                <a:solidFill>
                  <a:schemeClr val="tx2"/>
                </a:solidFill>
              </a:rPr>
              <a:t>	</a:t>
            </a:r>
          </a:p>
          <a:p>
            <a:pPr marL="1828800" lvl="4" indent="0">
              <a:lnSpc>
                <a:spcPct val="80000"/>
              </a:lnSpc>
              <a:buNone/>
            </a:pPr>
            <a:endParaRPr lang="fr-FR" sz="1800" b="1" u="sng" dirty="0">
              <a:solidFill>
                <a:schemeClr val="tx2"/>
              </a:solidFill>
              <a:effectLst>
                <a:outerShdw blurRad="38100" dist="38100" dir="2700000" algn="tl">
                  <a:srgbClr val="000000">
                    <a:alpha val="43137"/>
                  </a:srgbClr>
                </a:outerShdw>
              </a:effectLst>
            </a:endParaRPr>
          </a:p>
          <a:p>
            <a:pPr marL="914400" lvl="2" indent="0">
              <a:lnSpc>
                <a:spcPct val="80000"/>
              </a:lnSpc>
              <a:buNone/>
            </a:pPr>
            <a:endParaRPr lang="fr-FR" sz="1800" b="1" u="sng" dirty="0">
              <a:solidFill>
                <a:schemeClr val="tx2"/>
              </a:solidFill>
              <a:effectLst>
                <a:outerShdw blurRad="38100" dist="38100" dir="2700000" algn="tl">
                  <a:srgbClr val="000000">
                    <a:alpha val="43137"/>
                  </a:srgbClr>
                </a:outerShdw>
              </a:effectLst>
            </a:endParaRPr>
          </a:p>
          <a:p>
            <a:pPr lvl="2">
              <a:lnSpc>
                <a:spcPct val="80000"/>
              </a:lnSpc>
              <a:buFont typeface="Arial" panose="020B0604020202020204" pitchFamily="34" charset="0"/>
              <a:buChar char="•"/>
            </a:pPr>
            <a:endParaRPr lang="fr-FR" sz="1800" b="1" u="sng" dirty="0">
              <a:solidFill>
                <a:srgbClr val="00B050"/>
              </a:solidFill>
              <a:effectLst>
                <a:outerShdw blurRad="38100" dist="38100" dir="2700000" algn="tl">
                  <a:srgbClr val="000000">
                    <a:alpha val="43137"/>
                  </a:srgbClr>
                </a:outerShdw>
              </a:effectLst>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chemeClr val="tx2"/>
              </a:solidFill>
              <a:effectLst>
                <a:outerShdw blurRad="38100" dist="38100" dir="2700000" algn="tl">
                  <a:srgbClr val="000000">
                    <a:alpha val="43137"/>
                  </a:srgbClr>
                </a:outerShdw>
              </a:effectLst>
            </a:endParaRPr>
          </a:p>
          <a:p>
            <a:pPr marL="1371600" lvl="3" indent="0">
              <a:lnSpc>
                <a:spcPct val="80000"/>
              </a:lnSpc>
              <a:buNone/>
            </a:pPr>
            <a:endParaRPr lang="fr-FR" sz="1800" dirty="0">
              <a:solidFill>
                <a:schemeClr val="tx2"/>
              </a:solidFill>
            </a:endParaRPr>
          </a:p>
        </p:txBody>
      </p:sp>
      <p:sp>
        <p:nvSpPr>
          <p:cNvPr id="2" name="ZoneTexte 1">
            <a:extLst>
              <a:ext uri="{FF2B5EF4-FFF2-40B4-BE49-F238E27FC236}">
                <a16:creationId xmlns:a16="http://schemas.microsoft.com/office/drawing/2014/main" id="{DD21BF3E-2E06-2844-F1A5-D5857BE4AFD1}"/>
              </a:ext>
            </a:extLst>
          </p:cNvPr>
          <p:cNvSpPr txBox="1"/>
          <p:nvPr/>
        </p:nvSpPr>
        <p:spPr>
          <a:xfrm>
            <a:off x="2462757" y="184121"/>
            <a:ext cx="5040560"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Arial" charset="0"/>
                <a:ea typeface="+mn-ea"/>
                <a:cs typeface="+mn-cs"/>
              </a:rPr>
              <a:t>Algo SIFT : </a:t>
            </a:r>
            <a:r>
              <a:rPr kumimoji="0" lang="fr-FR" sz="2000" b="1" i="0" u="none" strike="noStrike" kern="1200" cap="none" spc="0" normalizeH="0" baseline="0" noProof="0" dirty="0">
                <a:ln>
                  <a:noFill/>
                </a:ln>
                <a:solidFill>
                  <a:srgbClr val="CD5003"/>
                </a:solidFill>
                <a:effectLst/>
                <a:uLnTx/>
                <a:uFillTx/>
                <a:latin typeface="Arial" charset="0"/>
                <a:ea typeface="+mn-ea"/>
                <a:cs typeface="+mn-cs"/>
              </a:rPr>
              <a:t>Matrice de confusion</a:t>
            </a:r>
          </a:p>
        </p:txBody>
      </p:sp>
      <p:pic>
        <p:nvPicPr>
          <p:cNvPr id="4" name="Image 3">
            <a:extLst>
              <a:ext uri="{FF2B5EF4-FFF2-40B4-BE49-F238E27FC236}">
                <a16:creationId xmlns:a16="http://schemas.microsoft.com/office/drawing/2014/main" id="{98E19594-105B-ED2C-A49B-3E026563954C}"/>
              </a:ext>
            </a:extLst>
          </p:cNvPr>
          <p:cNvPicPr>
            <a:picLocks noChangeAspect="1"/>
          </p:cNvPicPr>
          <p:nvPr/>
        </p:nvPicPr>
        <p:blipFill rotWithShape="1">
          <a:blip r:embed="rId3"/>
          <a:srcRect l="20075" t="27590" r="38188" b="12182"/>
          <a:stretch/>
        </p:blipFill>
        <p:spPr>
          <a:xfrm>
            <a:off x="2339752" y="980728"/>
            <a:ext cx="4320480" cy="3505296"/>
          </a:xfrm>
          <a:prstGeom prst="rect">
            <a:avLst/>
          </a:prstGeom>
        </p:spPr>
      </p:pic>
    </p:spTree>
    <p:extLst>
      <p:ext uri="{BB962C8B-B14F-4D97-AF65-F5344CB8AC3E}">
        <p14:creationId xmlns:p14="http://schemas.microsoft.com/office/powerpoint/2010/main" val="1416964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860833" y="809328"/>
            <a:ext cx="8244408" cy="6048672"/>
          </a:xfrm>
        </p:spPr>
        <p:txBody>
          <a:bodyPr/>
          <a:lstStyle/>
          <a:p>
            <a:pPr lvl="2">
              <a:lnSpc>
                <a:spcPct val="80000"/>
              </a:lnSpc>
              <a:buFont typeface="Arial" panose="020B0604020202020204" pitchFamily="34" charset="0"/>
              <a:buChar char="•"/>
            </a:pPr>
            <a:r>
              <a:rPr lang="fr-FR" sz="1800" b="1" u="sng" dirty="0">
                <a:solidFill>
                  <a:srgbClr val="00B050"/>
                </a:solidFill>
                <a:effectLst>
                  <a:outerShdw blurRad="38100" dist="38100" dir="2700000" algn="tl">
                    <a:srgbClr val="000000">
                      <a:alpha val="43137"/>
                    </a:srgbClr>
                  </a:outerShdw>
                </a:effectLst>
              </a:rPr>
              <a:t>Transfer </a:t>
            </a:r>
            <a:r>
              <a:rPr lang="fr-FR" sz="1800" b="1" u="sng" dirty="0" err="1">
                <a:solidFill>
                  <a:srgbClr val="00B050"/>
                </a:solidFill>
                <a:effectLst>
                  <a:outerShdw blurRad="38100" dist="38100" dir="2700000" algn="tl">
                    <a:srgbClr val="000000">
                      <a:alpha val="43137"/>
                    </a:srgbClr>
                  </a:outerShdw>
                </a:effectLst>
              </a:rPr>
              <a:t>learning</a:t>
            </a:r>
            <a:r>
              <a:rPr lang="fr-FR" sz="1800" b="1" u="sng" dirty="0">
                <a:solidFill>
                  <a:srgbClr val="00B050"/>
                </a:solidFill>
                <a:effectLst>
                  <a:outerShdw blurRad="38100" dist="38100" dir="2700000" algn="tl">
                    <a:srgbClr val="000000">
                      <a:alpha val="43137"/>
                    </a:srgbClr>
                  </a:outerShdw>
                </a:effectLst>
              </a:rPr>
              <a:t>:</a:t>
            </a:r>
          </a:p>
          <a:p>
            <a:pPr marL="914400" lvl="2" indent="0">
              <a:lnSpc>
                <a:spcPct val="80000"/>
              </a:lnSpc>
              <a:buNone/>
            </a:pPr>
            <a:r>
              <a:rPr lang="fr-FR" sz="1800" dirty="0">
                <a:solidFill>
                  <a:schemeClr val="tx2"/>
                </a:solidFill>
              </a:rPr>
              <a:t>    Le principe est d'utiliser les connaissances acquises par un réseau de neurones lors de la résolution d'un problème afin d'en résoudre un autre plus ou moins similaire. On réalise ainsi un transfert de connaissances, d'où le nom.</a:t>
            </a:r>
          </a:p>
          <a:p>
            <a:pPr marL="914400" lvl="2" indent="0">
              <a:lnSpc>
                <a:spcPct val="80000"/>
              </a:lnSpc>
              <a:buNone/>
            </a:pPr>
            <a:endParaRPr lang="fr-FR" sz="1400" dirty="0">
              <a:solidFill>
                <a:schemeClr val="tx2"/>
              </a:solidFill>
            </a:endParaRPr>
          </a:p>
          <a:p>
            <a:pPr marL="914400" lvl="2" indent="0">
              <a:lnSpc>
                <a:spcPct val="80000"/>
              </a:lnSpc>
              <a:buNone/>
            </a:pPr>
            <a:r>
              <a:rPr lang="fr-FR" sz="1800" dirty="0">
                <a:solidFill>
                  <a:schemeClr val="tx2"/>
                </a:solidFill>
              </a:rPr>
              <a:t>      A l'aide du modèle VGG16, nous allons mettre en </a:t>
            </a:r>
            <a:r>
              <a:rPr lang="fr-FR" sz="1800" dirty="0" err="1">
                <a:solidFill>
                  <a:schemeClr val="tx2"/>
                </a:solidFill>
              </a:rPr>
              <a:t>oeuvre</a:t>
            </a:r>
            <a:r>
              <a:rPr lang="fr-FR" sz="1800" dirty="0">
                <a:solidFill>
                  <a:schemeClr val="tx2"/>
                </a:solidFill>
              </a:rPr>
              <a:t> un algorithme de type CNN Transfer Learning.</a:t>
            </a:r>
          </a:p>
          <a:p>
            <a:pPr marL="1371600" lvl="3" indent="0">
              <a:lnSpc>
                <a:spcPct val="80000"/>
              </a:lnSpc>
              <a:buNone/>
            </a:pPr>
            <a:r>
              <a:rPr lang="fr-FR" sz="1800" dirty="0">
                <a:solidFill>
                  <a:schemeClr val="tx2"/>
                </a:solidFill>
              </a:rPr>
              <a:t>	</a:t>
            </a:r>
          </a:p>
          <a:p>
            <a:pPr marL="914400" lvl="2" indent="0">
              <a:buNone/>
            </a:pPr>
            <a:r>
              <a:rPr lang="fr-FR" sz="1800" dirty="0">
                <a:solidFill>
                  <a:schemeClr val="tx2"/>
                </a:solidFill>
              </a:rPr>
              <a:t>Dans cette partie, nous allons procéder de la sorte :</a:t>
            </a:r>
          </a:p>
          <a:p>
            <a:pPr lvl="3">
              <a:buFont typeface="Arial" panose="020B0604020202020204" pitchFamily="34" charset="0"/>
              <a:buChar char="•"/>
            </a:pPr>
            <a:r>
              <a:rPr lang="fr-FR" sz="1800" dirty="0">
                <a:solidFill>
                  <a:schemeClr val="tx2"/>
                </a:solidFill>
              </a:rPr>
              <a:t>Charger les images et extraire les </a:t>
            </a:r>
            <a:r>
              <a:rPr lang="fr-FR" sz="1800" dirty="0" err="1">
                <a:solidFill>
                  <a:schemeClr val="tx2"/>
                </a:solidFill>
              </a:rPr>
              <a:t>features</a:t>
            </a:r>
            <a:r>
              <a:rPr lang="fr-FR" sz="1800" dirty="0">
                <a:solidFill>
                  <a:schemeClr val="tx2"/>
                </a:solidFill>
              </a:rPr>
              <a:t>,</a:t>
            </a:r>
          </a:p>
          <a:p>
            <a:pPr lvl="3">
              <a:buFont typeface="Arial" panose="020B0604020202020204" pitchFamily="34" charset="0"/>
              <a:buChar char="•"/>
            </a:pPr>
            <a:r>
              <a:rPr lang="fr-FR" sz="1800" dirty="0">
                <a:solidFill>
                  <a:schemeClr val="tx2"/>
                </a:solidFill>
              </a:rPr>
              <a:t>Réduire la dimension à l'aide de l'ACP et du TSNE,</a:t>
            </a:r>
          </a:p>
          <a:p>
            <a:pPr lvl="3">
              <a:buFont typeface="Arial" panose="020B0604020202020204" pitchFamily="34" charset="0"/>
              <a:buChar char="•"/>
            </a:pPr>
            <a:r>
              <a:rPr lang="fr-FR" sz="1800" dirty="0">
                <a:solidFill>
                  <a:schemeClr val="tx2"/>
                </a:solidFill>
              </a:rPr>
              <a:t>Créer des clusters à l'aide du </a:t>
            </a:r>
            <a:r>
              <a:rPr lang="fr-FR" sz="1800" dirty="0" err="1">
                <a:solidFill>
                  <a:schemeClr val="tx2"/>
                </a:solidFill>
              </a:rPr>
              <a:t>Kmeans</a:t>
            </a:r>
            <a:r>
              <a:rPr lang="fr-FR" sz="1800" dirty="0">
                <a:solidFill>
                  <a:schemeClr val="tx2"/>
                </a:solidFill>
              </a:rPr>
              <a:t>.</a:t>
            </a:r>
          </a:p>
          <a:p>
            <a:pPr marL="1828800" lvl="4" indent="0">
              <a:lnSpc>
                <a:spcPct val="80000"/>
              </a:lnSpc>
              <a:buNone/>
            </a:pPr>
            <a:endParaRPr lang="fr-FR" sz="1800" dirty="0">
              <a:solidFill>
                <a:schemeClr val="tx2"/>
              </a:solidFill>
            </a:endParaRPr>
          </a:p>
          <a:p>
            <a:pPr marL="914400" lvl="2" indent="0">
              <a:lnSpc>
                <a:spcPct val="80000"/>
              </a:lnSpc>
              <a:buNone/>
            </a:pPr>
            <a:r>
              <a:rPr lang="fr-FR" sz="1800" dirty="0">
                <a:solidFill>
                  <a:schemeClr val="tx2"/>
                </a:solidFill>
              </a:rPr>
              <a:t>Après avoir chargé les images et extrait les </a:t>
            </a:r>
            <a:r>
              <a:rPr lang="fr-FR" sz="1800" dirty="0" err="1">
                <a:solidFill>
                  <a:schemeClr val="tx2"/>
                </a:solidFill>
              </a:rPr>
              <a:t>features</a:t>
            </a:r>
            <a:r>
              <a:rPr lang="fr-FR" sz="1800" dirty="0">
                <a:solidFill>
                  <a:schemeClr val="tx2"/>
                </a:solidFill>
              </a:rPr>
              <a:t>, nous passons à l’étape suivante : </a:t>
            </a:r>
            <a:r>
              <a:rPr lang="fr-FR" sz="1800" b="1" u="sng" dirty="0">
                <a:solidFill>
                  <a:schemeClr val="tx2"/>
                </a:solidFill>
                <a:effectLst>
                  <a:outerShdw blurRad="38100" dist="38100" dir="2700000" algn="tl">
                    <a:srgbClr val="000000">
                      <a:alpha val="43137"/>
                    </a:srgbClr>
                  </a:outerShdw>
                </a:effectLst>
              </a:rPr>
              <a:t>la réduction de dimension.</a:t>
            </a:r>
          </a:p>
          <a:p>
            <a:pPr lvl="2">
              <a:lnSpc>
                <a:spcPct val="80000"/>
              </a:lnSpc>
              <a:buFont typeface="Arial" panose="020B0604020202020204" pitchFamily="34" charset="0"/>
              <a:buChar char="•"/>
            </a:pPr>
            <a:endParaRPr lang="fr-FR" sz="1800" b="1" u="sng" dirty="0">
              <a:solidFill>
                <a:schemeClr val="tx2"/>
              </a:solidFill>
              <a:effectLst>
                <a:outerShdw blurRad="38100" dist="38100" dir="2700000" algn="tl">
                  <a:srgbClr val="000000">
                    <a:alpha val="43137"/>
                  </a:srgbClr>
                </a:outerShdw>
              </a:effectLst>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chemeClr val="tx2"/>
              </a:solidFill>
              <a:effectLst>
                <a:outerShdw blurRad="38100" dist="38100" dir="2700000" algn="tl">
                  <a:srgbClr val="000000">
                    <a:alpha val="43137"/>
                  </a:srgbClr>
                </a:outerShdw>
              </a:effectLst>
            </a:endParaRPr>
          </a:p>
          <a:p>
            <a:pPr marL="1371600" lvl="3" indent="0">
              <a:lnSpc>
                <a:spcPct val="80000"/>
              </a:lnSpc>
              <a:buNone/>
            </a:pPr>
            <a:endParaRPr lang="fr-FR" sz="1800" dirty="0">
              <a:solidFill>
                <a:schemeClr val="tx2"/>
              </a:solidFill>
            </a:endParaRPr>
          </a:p>
        </p:txBody>
      </p:sp>
      <p:sp>
        <p:nvSpPr>
          <p:cNvPr id="2" name="ZoneTexte 1">
            <a:extLst>
              <a:ext uri="{FF2B5EF4-FFF2-40B4-BE49-F238E27FC236}">
                <a16:creationId xmlns:a16="http://schemas.microsoft.com/office/drawing/2014/main" id="{DD21BF3E-2E06-2844-F1A5-D5857BE4AFD1}"/>
              </a:ext>
            </a:extLst>
          </p:cNvPr>
          <p:cNvSpPr txBox="1"/>
          <p:nvPr/>
        </p:nvSpPr>
        <p:spPr>
          <a:xfrm>
            <a:off x="2462756" y="184121"/>
            <a:ext cx="5709643"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2000" b="1" i="0" u="none" strike="noStrike" kern="1200" cap="none" spc="0" normalizeH="0" baseline="0" noProof="0" dirty="0">
                <a:ln>
                  <a:noFill/>
                </a:ln>
                <a:solidFill>
                  <a:srgbClr val="CD5003"/>
                </a:solidFill>
                <a:effectLst/>
                <a:uLnTx/>
                <a:uFillTx/>
                <a:latin typeface="Arial" charset="0"/>
                <a:ea typeface="+mn-ea"/>
                <a:cs typeface="+mn-cs"/>
              </a:rPr>
              <a:t>Algorithme de type CNN Transfer Learning</a:t>
            </a:r>
          </a:p>
        </p:txBody>
      </p:sp>
    </p:spTree>
    <p:extLst>
      <p:ext uri="{BB962C8B-B14F-4D97-AF65-F5344CB8AC3E}">
        <p14:creationId xmlns:p14="http://schemas.microsoft.com/office/powerpoint/2010/main" val="2808690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50825" y="6092825"/>
            <a:ext cx="6480175" cy="649288"/>
          </a:xfrm>
        </p:spPr>
        <p:txBody>
          <a:bodyPr/>
          <a:lstStyle/>
          <a:p>
            <a:pPr eaLnBrk="1" hangingPunct="1"/>
            <a:r>
              <a:rPr lang="en-US" sz="3200" dirty="0" err="1"/>
              <a:t>Présentation</a:t>
            </a:r>
            <a:r>
              <a:rPr lang="en-US" sz="3200" dirty="0"/>
              <a:t> du </a:t>
            </a:r>
            <a:r>
              <a:rPr lang="en-US" sz="3200" dirty="0" err="1"/>
              <a:t>projet</a:t>
            </a:r>
            <a:r>
              <a:rPr lang="en-US" sz="3200" dirty="0"/>
              <a:t> </a:t>
            </a:r>
            <a:endParaRPr lang="uk-UA" sz="3200" dirty="0"/>
          </a:p>
        </p:txBody>
      </p:sp>
      <p:sp>
        <p:nvSpPr>
          <p:cNvPr id="4099" name="Rectangle 3"/>
          <p:cNvSpPr>
            <a:spLocks noGrp="1" noChangeArrowheads="1"/>
          </p:cNvSpPr>
          <p:nvPr>
            <p:ph type="body" idx="1"/>
          </p:nvPr>
        </p:nvSpPr>
        <p:spPr>
          <a:xfrm>
            <a:off x="611560" y="1700808"/>
            <a:ext cx="6769100" cy="4319588"/>
          </a:xfrm>
        </p:spPr>
        <p:txBody>
          <a:bodyPr/>
          <a:lstStyle/>
          <a:p>
            <a:pPr eaLnBrk="1" hangingPunct="1">
              <a:lnSpc>
                <a:spcPct val="80000"/>
              </a:lnSpc>
            </a:pPr>
            <a:r>
              <a:rPr lang="fr-FR" sz="2000" b="1" dirty="0"/>
              <a:t>"Place de marché” </a:t>
            </a:r>
            <a:r>
              <a:rPr lang="fr-FR" sz="2000" dirty="0"/>
              <a:t>souhaite </a:t>
            </a:r>
            <a:r>
              <a:rPr lang="fr-FR" sz="2000" u="sng" dirty="0"/>
              <a:t>lancer une marketplace e-commerce.</a:t>
            </a:r>
            <a:br>
              <a:rPr lang="fr-FR" sz="2000" dirty="0"/>
            </a:br>
            <a:r>
              <a:rPr lang="fr-FR" sz="2000" dirty="0"/>
              <a:t>Il cherche à </a:t>
            </a:r>
            <a:r>
              <a:rPr lang="fr-FR" sz="2000" b="1" dirty="0"/>
              <a:t>automatiser l’attribution de la catégorie d’un produit</a:t>
            </a:r>
            <a:r>
              <a:rPr lang="fr-FR" sz="2000" dirty="0"/>
              <a:t>, car pour le moment, les vendeurs effectuent cette tâche manuellement (laborieux).</a:t>
            </a:r>
          </a:p>
          <a:p>
            <a:pPr eaLnBrk="1" hangingPunct="1">
              <a:lnSpc>
                <a:spcPct val="80000"/>
              </a:lnSpc>
            </a:pPr>
            <a:endParaRPr lang="en-US" sz="3200" dirty="0">
              <a:ea typeface="굴림" charset="-127"/>
            </a:endParaRPr>
          </a:p>
          <a:p>
            <a:pPr eaLnBrk="1" hangingPunct="1">
              <a:lnSpc>
                <a:spcPct val="80000"/>
              </a:lnSpc>
            </a:pPr>
            <a:r>
              <a:rPr lang="en-US" sz="2000" b="1" u="sng" dirty="0"/>
              <a:t>Mission :</a:t>
            </a:r>
            <a:r>
              <a:rPr lang="en-US" sz="2000" b="1" dirty="0"/>
              <a:t> </a:t>
            </a:r>
            <a:r>
              <a:rPr lang="fr-FR" sz="2000" dirty="0"/>
              <a:t>Etudier la faisabilité d'un moteur de classification des articles en différentes catégories.</a:t>
            </a:r>
          </a:p>
          <a:p>
            <a:pPr eaLnBrk="1" hangingPunct="1">
              <a:lnSpc>
                <a:spcPct val="80000"/>
              </a:lnSpc>
            </a:pP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860833" y="809328"/>
            <a:ext cx="8244408" cy="6048672"/>
          </a:xfrm>
        </p:spPr>
        <p:txBody>
          <a:bodyPr/>
          <a:lstStyle/>
          <a:p>
            <a:pPr lvl="2">
              <a:lnSpc>
                <a:spcPct val="80000"/>
              </a:lnSpc>
              <a:buFont typeface="Arial" panose="020B0604020202020204" pitchFamily="34" charset="0"/>
              <a:buChar char="•"/>
            </a:pPr>
            <a:r>
              <a:rPr lang="fr-FR" sz="1800" b="1" u="sng" dirty="0">
                <a:solidFill>
                  <a:srgbClr val="00B050"/>
                </a:solidFill>
                <a:effectLst>
                  <a:outerShdw blurRad="38100" dist="38100" dir="2700000" algn="tl">
                    <a:srgbClr val="000000">
                      <a:alpha val="43137"/>
                    </a:srgbClr>
                  </a:outerShdw>
                </a:effectLst>
              </a:rPr>
              <a:t>ACP:</a:t>
            </a:r>
          </a:p>
          <a:p>
            <a:pPr lvl="2">
              <a:lnSpc>
                <a:spcPct val="80000"/>
              </a:lnSpc>
              <a:buFont typeface="Arial" panose="020B0604020202020204" pitchFamily="34" charset="0"/>
              <a:buChar char="•"/>
            </a:pPr>
            <a:endParaRPr lang="fr-FR" sz="1800" b="1" u="sng" dirty="0">
              <a:solidFill>
                <a:schemeClr val="tx2"/>
              </a:solidFill>
              <a:effectLst>
                <a:outerShdw blurRad="38100" dist="38100" dir="2700000" algn="tl">
                  <a:srgbClr val="000000">
                    <a:alpha val="43137"/>
                  </a:srgbClr>
                </a:outerShdw>
              </a:effectLst>
            </a:endParaRPr>
          </a:p>
          <a:p>
            <a:pPr lvl="2">
              <a:lnSpc>
                <a:spcPct val="80000"/>
              </a:lnSpc>
              <a:buFont typeface="Arial" panose="020B0604020202020204" pitchFamily="34" charset="0"/>
              <a:buChar char="•"/>
            </a:pPr>
            <a:r>
              <a:rPr lang="fr-FR" sz="1800" b="1" dirty="0">
                <a:solidFill>
                  <a:schemeClr val="tx2"/>
                </a:solidFill>
              </a:rPr>
              <a:t>Dimensions du </a:t>
            </a:r>
            <a:r>
              <a:rPr lang="fr-FR" sz="1800" b="1" dirty="0" err="1">
                <a:solidFill>
                  <a:schemeClr val="tx2"/>
                </a:solidFill>
              </a:rPr>
              <a:t>dataset</a:t>
            </a:r>
            <a:r>
              <a:rPr lang="fr-FR" sz="1800" b="1" dirty="0">
                <a:solidFill>
                  <a:schemeClr val="tx2"/>
                </a:solidFill>
              </a:rPr>
              <a:t> avant réduction PCA : </a:t>
            </a:r>
            <a:r>
              <a:rPr lang="fr-FR" sz="1800" dirty="0">
                <a:solidFill>
                  <a:schemeClr val="tx2"/>
                </a:solidFill>
              </a:rPr>
              <a:t>(1050, 25088)</a:t>
            </a:r>
          </a:p>
          <a:p>
            <a:pPr lvl="2">
              <a:lnSpc>
                <a:spcPct val="80000"/>
              </a:lnSpc>
              <a:buFont typeface="Arial" panose="020B0604020202020204" pitchFamily="34" charset="0"/>
              <a:buChar char="•"/>
            </a:pPr>
            <a:r>
              <a:rPr lang="fr-FR" sz="1800" b="1" dirty="0">
                <a:solidFill>
                  <a:schemeClr val="tx2"/>
                </a:solidFill>
              </a:rPr>
              <a:t>Dimensions du </a:t>
            </a:r>
            <a:r>
              <a:rPr lang="fr-FR" sz="1800" b="1" dirty="0" err="1">
                <a:solidFill>
                  <a:schemeClr val="tx2"/>
                </a:solidFill>
              </a:rPr>
              <a:t>dataset</a:t>
            </a:r>
            <a:r>
              <a:rPr lang="fr-FR" sz="1800" b="1" dirty="0">
                <a:solidFill>
                  <a:schemeClr val="tx2"/>
                </a:solidFill>
              </a:rPr>
              <a:t> après réduction PCA : </a:t>
            </a:r>
            <a:r>
              <a:rPr lang="fr-FR" sz="1800" dirty="0">
                <a:solidFill>
                  <a:schemeClr val="tx2"/>
                </a:solidFill>
              </a:rPr>
              <a:t>(1050, 940)</a:t>
            </a:r>
          </a:p>
          <a:p>
            <a:pPr lvl="2">
              <a:lnSpc>
                <a:spcPct val="80000"/>
              </a:lnSpc>
              <a:buFont typeface="Arial" panose="020B0604020202020204" pitchFamily="34" charset="0"/>
              <a:buChar char="•"/>
            </a:pPr>
            <a:endParaRPr lang="fr-FR" sz="1800" b="1" u="sng" dirty="0">
              <a:solidFill>
                <a:schemeClr val="tx2"/>
              </a:solidFill>
              <a:effectLst>
                <a:outerShdw blurRad="38100" dist="38100" dir="2700000" algn="tl">
                  <a:srgbClr val="000000">
                    <a:alpha val="43137"/>
                  </a:srgbClr>
                </a:outerShdw>
              </a:effectLst>
            </a:endParaRPr>
          </a:p>
          <a:p>
            <a:pPr lvl="2">
              <a:lnSpc>
                <a:spcPct val="80000"/>
              </a:lnSpc>
            </a:pPr>
            <a:r>
              <a:rPr lang="fr-FR" sz="1800" b="1" u="sng" dirty="0">
                <a:solidFill>
                  <a:srgbClr val="00B050"/>
                </a:solidFill>
                <a:effectLst>
                  <a:outerShdw blurRad="38100" dist="38100" dir="2700000" algn="tl">
                    <a:srgbClr val="000000">
                      <a:alpha val="43137"/>
                    </a:srgbClr>
                  </a:outerShdw>
                </a:effectLst>
              </a:rPr>
              <a:t>TSNE :</a:t>
            </a: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r>
              <a:rPr lang="fr-FR" sz="1800" b="1" u="sng" dirty="0">
                <a:solidFill>
                  <a:srgbClr val="00B050"/>
                </a:solidFill>
                <a:effectLst>
                  <a:outerShdw blurRad="38100" dist="38100" dir="2700000" algn="tl">
                    <a:srgbClr val="000000">
                      <a:alpha val="43137"/>
                    </a:srgbClr>
                  </a:outerShdw>
                </a:effectLst>
              </a:rPr>
              <a:t>Score ARI :</a:t>
            </a:r>
            <a:r>
              <a:rPr lang="fr-FR" sz="1800" dirty="0">
                <a:solidFill>
                  <a:srgbClr val="00B050"/>
                </a:solidFill>
              </a:rPr>
              <a:t> </a:t>
            </a:r>
            <a:r>
              <a:rPr lang="fr-FR" sz="1800" b="1" dirty="0">
                <a:solidFill>
                  <a:schemeClr val="tx2"/>
                </a:solidFill>
              </a:rPr>
              <a:t>0,29</a:t>
            </a:r>
            <a:endParaRPr lang="fr-FR" sz="1800" b="1" u="sng" dirty="0">
              <a:solidFill>
                <a:srgbClr val="00B050"/>
              </a:solidFill>
              <a:effectLst>
                <a:outerShdw blurRad="38100" dist="38100" dir="2700000" algn="tl">
                  <a:srgbClr val="000000">
                    <a:alpha val="43137"/>
                  </a:srgbClr>
                </a:outerShdw>
              </a:effectLst>
            </a:endParaRPr>
          </a:p>
          <a:p>
            <a:pPr lvl="2">
              <a:lnSpc>
                <a:spcPct val="80000"/>
              </a:lnSpc>
            </a:pPr>
            <a:endParaRPr lang="fr-FR" sz="1800" dirty="0">
              <a:solidFill>
                <a:schemeClr val="tx2"/>
              </a:solidFill>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chemeClr val="tx2"/>
              </a:solidFill>
              <a:effectLst>
                <a:outerShdw blurRad="38100" dist="38100" dir="2700000" algn="tl">
                  <a:srgbClr val="000000">
                    <a:alpha val="43137"/>
                  </a:srgbClr>
                </a:outerShdw>
              </a:effectLst>
            </a:endParaRPr>
          </a:p>
          <a:p>
            <a:pPr marL="1371600" lvl="3" indent="0">
              <a:lnSpc>
                <a:spcPct val="80000"/>
              </a:lnSpc>
              <a:buNone/>
            </a:pPr>
            <a:endParaRPr lang="fr-FR" sz="1800" dirty="0">
              <a:solidFill>
                <a:schemeClr val="tx2"/>
              </a:solidFill>
            </a:endParaRPr>
          </a:p>
        </p:txBody>
      </p:sp>
      <p:sp>
        <p:nvSpPr>
          <p:cNvPr id="2" name="ZoneTexte 1">
            <a:extLst>
              <a:ext uri="{FF2B5EF4-FFF2-40B4-BE49-F238E27FC236}">
                <a16:creationId xmlns:a16="http://schemas.microsoft.com/office/drawing/2014/main" id="{DD21BF3E-2E06-2844-F1A5-D5857BE4AFD1}"/>
              </a:ext>
            </a:extLst>
          </p:cNvPr>
          <p:cNvSpPr txBox="1"/>
          <p:nvPr/>
        </p:nvSpPr>
        <p:spPr>
          <a:xfrm>
            <a:off x="2123728" y="188640"/>
            <a:ext cx="6642485"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2000" b="0" i="0" u="none" strike="noStrike" kern="1200" cap="none" spc="0" normalizeH="0" baseline="0" noProof="0" dirty="0">
                <a:ln>
                  <a:noFill/>
                </a:ln>
                <a:solidFill>
                  <a:schemeClr val="tx2"/>
                </a:solidFill>
                <a:effectLst/>
                <a:uLnTx/>
                <a:uFillTx/>
                <a:latin typeface="Arial" charset="0"/>
                <a:ea typeface="+mn-ea"/>
                <a:cs typeface="+mn-cs"/>
              </a:rPr>
              <a:t>CNN Transfer Learning : </a:t>
            </a:r>
            <a:r>
              <a:rPr kumimoji="0" lang="fr-FR" sz="2000" b="1" i="0" u="none" strike="noStrike" kern="1200" cap="none" spc="0" normalizeH="0" baseline="0" noProof="0" dirty="0">
                <a:ln>
                  <a:noFill/>
                </a:ln>
                <a:solidFill>
                  <a:srgbClr val="CD5003"/>
                </a:solidFill>
                <a:effectLst/>
                <a:uLnTx/>
                <a:uFillTx/>
                <a:latin typeface="Arial" charset="0"/>
                <a:ea typeface="+mn-ea"/>
                <a:cs typeface="+mn-cs"/>
              </a:rPr>
              <a:t>Réduction de dimensions</a:t>
            </a:r>
          </a:p>
        </p:txBody>
      </p:sp>
      <p:pic>
        <p:nvPicPr>
          <p:cNvPr id="4" name="Image 3">
            <a:extLst>
              <a:ext uri="{FF2B5EF4-FFF2-40B4-BE49-F238E27FC236}">
                <a16:creationId xmlns:a16="http://schemas.microsoft.com/office/drawing/2014/main" id="{83B33269-A0EA-B9A1-B79E-DFBC5A7E530A}"/>
              </a:ext>
            </a:extLst>
          </p:cNvPr>
          <p:cNvPicPr>
            <a:picLocks noChangeAspect="1"/>
          </p:cNvPicPr>
          <p:nvPr/>
        </p:nvPicPr>
        <p:blipFill rotWithShape="1">
          <a:blip r:embed="rId3"/>
          <a:srcRect l="23226" t="23387" r="28738" b="12182"/>
          <a:stretch/>
        </p:blipFill>
        <p:spPr>
          <a:xfrm>
            <a:off x="179512" y="2704366"/>
            <a:ext cx="4392488" cy="3312369"/>
          </a:xfrm>
          <a:prstGeom prst="rect">
            <a:avLst/>
          </a:prstGeom>
        </p:spPr>
      </p:pic>
      <p:pic>
        <p:nvPicPr>
          <p:cNvPr id="6" name="Image 5">
            <a:extLst>
              <a:ext uri="{FF2B5EF4-FFF2-40B4-BE49-F238E27FC236}">
                <a16:creationId xmlns:a16="http://schemas.microsoft.com/office/drawing/2014/main" id="{17F19AB6-A213-8E22-8935-8E305B09F728}"/>
              </a:ext>
            </a:extLst>
          </p:cNvPr>
          <p:cNvPicPr>
            <a:picLocks noChangeAspect="1"/>
          </p:cNvPicPr>
          <p:nvPr/>
        </p:nvPicPr>
        <p:blipFill rotWithShape="1">
          <a:blip r:embed="rId4"/>
          <a:srcRect l="27163" t="30909" r="27163" b="7980"/>
          <a:stretch/>
        </p:blipFill>
        <p:spPr>
          <a:xfrm>
            <a:off x="4572000" y="2684285"/>
            <a:ext cx="4176464" cy="3141646"/>
          </a:xfrm>
          <a:prstGeom prst="rect">
            <a:avLst/>
          </a:prstGeom>
        </p:spPr>
      </p:pic>
    </p:spTree>
    <p:extLst>
      <p:ext uri="{BB962C8B-B14F-4D97-AF65-F5344CB8AC3E}">
        <p14:creationId xmlns:p14="http://schemas.microsoft.com/office/powerpoint/2010/main" val="4021845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860833" y="809328"/>
            <a:ext cx="8244408" cy="6048672"/>
          </a:xfrm>
        </p:spPr>
        <p:txBody>
          <a:bodyPr/>
          <a:lstStyle/>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400" dirty="0">
              <a:solidFill>
                <a:schemeClr val="tx2"/>
              </a:solidFill>
            </a:endParaRPr>
          </a:p>
          <a:p>
            <a:pPr marL="914400" lvl="2" indent="0">
              <a:lnSpc>
                <a:spcPct val="80000"/>
              </a:lnSpc>
              <a:buNone/>
            </a:pPr>
            <a:endParaRPr lang="fr-FR" sz="1800" dirty="0">
              <a:solidFill>
                <a:schemeClr val="tx2"/>
              </a:solidFill>
            </a:endParaRPr>
          </a:p>
          <a:p>
            <a:pPr marL="914400" lvl="2" indent="0">
              <a:lnSpc>
                <a:spcPct val="80000"/>
              </a:lnSpc>
              <a:buNone/>
            </a:pPr>
            <a:r>
              <a:rPr lang="fr-FR" sz="1800" dirty="0">
                <a:solidFill>
                  <a:schemeClr val="tx2"/>
                </a:solidFill>
              </a:rPr>
              <a:t>La qualité du système de classification est meilleure en utilisant l'algorithme type CNN </a:t>
            </a:r>
            <a:r>
              <a:rPr lang="fr-FR" sz="1800" dirty="0" err="1">
                <a:solidFill>
                  <a:schemeClr val="tx2"/>
                </a:solidFill>
              </a:rPr>
              <a:t>Tranfer</a:t>
            </a:r>
            <a:r>
              <a:rPr lang="fr-FR" sz="1800" dirty="0">
                <a:solidFill>
                  <a:schemeClr val="tx2"/>
                </a:solidFill>
              </a:rPr>
              <a:t> Learning. 	</a:t>
            </a:r>
          </a:p>
          <a:p>
            <a:pPr marL="1828800" lvl="4" indent="0">
              <a:lnSpc>
                <a:spcPct val="80000"/>
              </a:lnSpc>
              <a:buNone/>
            </a:pPr>
            <a:endParaRPr lang="fr-FR" sz="1800" b="1" u="sng" dirty="0">
              <a:solidFill>
                <a:schemeClr val="tx2"/>
              </a:solidFill>
              <a:effectLst>
                <a:outerShdw blurRad="38100" dist="38100" dir="2700000" algn="tl">
                  <a:srgbClr val="000000">
                    <a:alpha val="43137"/>
                  </a:srgbClr>
                </a:outerShdw>
              </a:effectLst>
            </a:endParaRPr>
          </a:p>
          <a:p>
            <a:pPr marL="914400" lvl="2" indent="0">
              <a:lnSpc>
                <a:spcPct val="80000"/>
              </a:lnSpc>
              <a:buNone/>
            </a:pPr>
            <a:endParaRPr lang="fr-FR" sz="1800" b="1" u="sng" dirty="0">
              <a:solidFill>
                <a:schemeClr val="tx2"/>
              </a:solidFill>
              <a:effectLst>
                <a:outerShdw blurRad="38100" dist="38100" dir="2700000" algn="tl">
                  <a:srgbClr val="000000">
                    <a:alpha val="43137"/>
                  </a:srgbClr>
                </a:outerShdw>
              </a:effectLst>
            </a:endParaRPr>
          </a:p>
          <a:p>
            <a:pPr lvl="2">
              <a:lnSpc>
                <a:spcPct val="80000"/>
              </a:lnSpc>
              <a:buFont typeface="Arial" panose="020B0604020202020204" pitchFamily="34" charset="0"/>
              <a:buChar char="•"/>
            </a:pPr>
            <a:endParaRPr lang="fr-FR" sz="1800" b="1" u="sng" dirty="0">
              <a:solidFill>
                <a:srgbClr val="00B050"/>
              </a:solidFill>
              <a:effectLst>
                <a:outerShdw blurRad="38100" dist="38100" dir="2700000" algn="tl">
                  <a:srgbClr val="000000">
                    <a:alpha val="43137"/>
                  </a:srgbClr>
                </a:outerShdw>
              </a:effectLst>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marL="914400" lvl="2" indent="0">
              <a:lnSpc>
                <a:spcPct val="80000"/>
              </a:lnSpc>
              <a:buNone/>
            </a:pPr>
            <a:endParaRPr lang="fr-FR" sz="1800" dirty="0">
              <a:solidFill>
                <a:schemeClr val="tx2"/>
              </a:solidFill>
            </a:endParaRP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chemeClr val="tx2"/>
              </a:solidFill>
              <a:effectLst>
                <a:outerShdw blurRad="38100" dist="38100" dir="2700000" algn="tl">
                  <a:srgbClr val="000000">
                    <a:alpha val="43137"/>
                  </a:srgbClr>
                </a:outerShdw>
              </a:effectLst>
            </a:endParaRPr>
          </a:p>
          <a:p>
            <a:pPr marL="1371600" lvl="3" indent="0">
              <a:lnSpc>
                <a:spcPct val="80000"/>
              </a:lnSpc>
              <a:buNone/>
            </a:pPr>
            <a:endParaRPr lang="fr-FR" sz="1800" dirty="0">
              <a:solidFill>
                <a:schemeClr val="tx2"/>
              </a:solidFill>
            </a:endParaRPr>
          </a:p>
        </p:txBody>
      </p:sp>
      <p:sp>
        <p:nvSpPr>
          <p:cNvPr id="2" name="ZoneTexte 1">
            <a:extLst>
              <a:ext uri="{FF2B5EF4-FFF2-40B4-BE49-F238E27FC236}">
                <a16:creationId xmlns:a16="http://schemas.microsoft.com/office/drawing/2014/main" id="{DD21BF3E-2E06-2844-F1A5-D5857BE4AFD1}"/>
              </a:ext>
            </a:extLst>
          </p:cNvPr>
          <p:cNvSpPr txBox="1"/>
          <p:nvPr/>
        </p:nvSpPr>
        <p:spPr>
          <a:xfrm>
            <a:off x="2462756" y="184121"/>
            <a:ext cx="5997675"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2000" b="0" i="0" u="none" strike="noStrike" kern="1200" cap="none" spc="0" normalizeH="0" baseline="0" noProof="0" dirty="0">
                <a:ln>
                  <a:noFill/>
                </a:ln>
                <a:solidFill>
                  <a:schemeClr val="tx2"/>
                </a:solidFill>
                <a:effectLst/>
                <a:uLnTx/>
                <a:uFillTx/>
                <a:latin typeface="Arial" charset="0"/>
                <a:ea typeface="+mn-ea"/>
                <a:cs typeface="+mn-cs"/>
              </a:rPr>
              <a:t>CNN Transfer Learning </a:t>
            </a:r>
            <a:r>
              <a:rPr kumimoji="0" lang="fr-FR" sz="2000" b="0" i="0" u="none" strike="noStrike" kern="1200" cap="none" spc="0" normalizeH="0" baseline="0" noProof="0" dirty="0">
                <a:ln>
                  <a:noFill/>
                </a:ln>
                <a:solidFill>
                  <a:srgbClr val="000000"/>
                </a:solidFill>
                <a:effectLst/>
                <a:uLnTx/>
                <a:uFillTx/>
                <a:latin typeface="Arial" charset="0"/>
                <a:ea typeface="+mn-ea"/>
                <a:cs typeface="+mn-cs"/>
              </a:rPr>
              <a:t>: </a:t>
            </a:r>
            <a:r>
              <a:rPr kumimoji="0" lang="fr-FR" sz="2000" b="1" i="0" u="none" strike="noStrike" kern="1200" cap="none" spc="0" normalizeH="0" baseline="0" noProof="0" dirty="0">
                <a:ln>
                  <a:noFill/>
                </a:ln>
                <a:solidFill>
                  <a:srgbClr val="CD5003"/>
                </a:solidFill>
                <a:effectLst/>
                <a:uLnTx/>
                <a:uFillTx/>
                <a:latin typeface="Arial" charset="0"/>
                <a:ea typeface="+mn-ea"/>
                <a:cs typeface="+mn-cs"/>
              </a:rPr>
              <a:t>Matrice de confusion</a:t>
            </a:r>
          </a:p>
        </p:txBody>
      </p:sp>
      <p:pic>
        <p:nvPicPr>
          <p:cNvPr id="7" name="Image 6">
            <a:extLst>
              <a:ext uri="{FF2B5EF4-FFF2-40B4-BE49-F238E27FC236}">
                <a16:creationId xmlns:a16="http://schemas.microsoft.com/office/drawing/2014/main" id="{A55D9310-4445-3B19-C18D-CB6C78ED3688}"/>
              </a:ext>
            </a:extLst>
          </p:cNvPr>
          <p:cNvPicPr>
            <a:picLocks noChangeAspect="1"/>
          </p:cNvPicPr>
          <p:nvPr/>
        </p:nvPicPr>
        <p:blipFill rotWithShape="1">
          <a:blip r:embed="rId3"/>
          <a:srcRect l="20075" t="27590" r="38975" b="12182"/>
          <a:stretch/>
        </p:blipFill>
        <p:spPr>
          <a:xfrm>
            <a:off x="2375155" y="980728"/>
            <a:ext cx="4393690" cy="3633245"/>
          </a:xfrm>
          <a:prstGeom prst="rect">
            <a:avLst/>
          </a:prstGeom>
        </p:spPr>
      </p:pic>
    </p:spTree>
    <p:extLst>
      <p:ext uri="{BB962C8B-B14F-4D97-AF65-F5344CB8AC3E}">
        <p14:creationId xmlns:p14="http://schemas.microsoft.com/office/powerpoint/2010/main" val="3127965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127CEA7-62A2-4FDD-33D6-8FB9DFC48E5A}"/>
              </a:ext>
            </a:extLst>
          </p:cNvPr>
          <p:cNvSpPr>
            <a:spLocks noGrp="1"/>
          </p:cNvSpPr>
          <p:nvPr>
            <p:ph type="title"/>
          </p:nvPr>
        </p:nvSpPr>
        <p:spPr/>
        <p:txBody>
          <a:bodyPr/>
          <a:lstStyle/>
          <a:p>
            <a:r>
              <a:rPr lang="fr-FR" dirty="0"/>
              <a:t>Conclusions</a:t>
            </a:r>
          </a:p>
        </p:txBody>
      </p:sp>
      <p:sp>
        <p:nvSpPr>
          <p:cNvPr id="5" name="ZoneTexte 4">
            <a:extLst>
              <a:ext uri="{FF2B5EF4-FFF2-40B4-BE49-F238E27FC236}">
                <a16:creationId xmlns:a16="http://schemas.microsoft.com/office/drawing/2014/main" id="{A1D419BD-E4AC-32AE-F8D6-C796BD0B5B88}"/>
              </a:ext>
            </a:extLst>
          </p:cNvPr>
          <p:cNvSpPr txBox="1"/>
          <p:nvPr/>
        </p:nvSpPr>
        <p:spPr>
          <a:xfrm>
            <a:off x="728199" y="1916832"/>
            <a:ext cx="7560840" cy="1200329"/>
          </a:xfrm>
          <a:prstGeom prst="rect">
            <a:avLst/>
          </a:prstGeom>
          <a:noFill/>
        </p:spPr>
        <p:txBody>
          <a:bodyPr wrap="square" rtlCol="0">
            <a:spAutoFit/>
          </a:bodyPr>
          <a:lstStyle/>
          <a:p>
            <a:r>
              <a:rPr lang="fr-FR" dirty="0">
                <a:solidFill>
                  <a:schemeClr val="bg1"/>
                </a:solidFill>
              </a:rPr>
              <a:t>Nous avons classifier nos données textuelles et images. </a:t>
            </a:r>
          </a:p>
          <a:p>
            <a:r>
              <a:rPr lang="fr-FR" dirty="0">
                <a:solidFill>
                  <a:schemeClr val="bg1"/>
                </a:solidFill>
              </a:rPr>
              <a:t>On remarque que la classification sur la partie texte est plus satisfaisante, que celle des images.</a:t>
            </a:r>
          </a:p>
          <a:p>
            <a:r>
              <a:rPr lang="fr-FR" dirty="0">
                <a:solidFill>
                  <a:schemeClr val="bg1"/>
                </a:solidFill>
              </a:rPr>
              <a:t>On peut donc dire que l'étude de faisabilité est positive.</a:t>
            </a:r>
          </a:p>
        </p:txBody>
      </p:sp>
    </p:spTree>
    <p:extLst>
      <p:ext uri="{BB962C8B-B14F-4D97-AF65-F5344CB8AC3E}">
        <p14:creationId xmlns:p14="http://schemas.microsoft.com/office/powerpoint/2010/main" val="306472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idx="1"/>
          </p:nvPr>
        </p:nvSpPr>
        <p:spPr>
          <a:xfrm>
            <a:off x="2807804" y="2276872"/>
            <a:ext cx="3528392" cy="1584176"/>
          </a:xfrm>
        </p:spPr>
        <p:txBody>
          <a:bodyPr/>
          <a:lstStyle/>
          <a:p>
            <a:pPr marL="0" indent="0" eaLnBrk="1" hangingPunct="1">
              <a:lnSpc>
                <a:spcPct val="80000"/>
              </a:lnSpc>
              <a:buNone/>
            </a:pPr>
            <a:r>
              <a:rPr lang="fr-FR" sz="6600" b="1" dirty="0">
                <a:effectLst>
                  <a:outerShdw blurRad="38100" dist="38100" dir="2700000" algn="tl">
                    <a:srgbClr val="000000">
                      <a:alpha val="43137"/>
                    </a:srgbClr>
                  </a:outerShdw>
                </a:effectLst>
              </a:rPr>
              <a:t> Merci</a:t>
            </a:r>
          </a:p>
          <a:p>
            <a:pPr eaLnBrk="1" hangingPunct="1">
              <a:lnSpc>
                <a:spcPct val="80000"/>
              </a:lnSpc>
            </a:pPr>
            <a:endParaRPr lang="en-US" sz="6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02271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896545" y="0"/>
            <a:ext cx="7127875" cy="723900"/>
          </a:xfrm>
        </p:spPr>
        <p:txBody>
          <a:bodyPr/>
          <a:lstStyle/>
          <a:p>
            <a:pPr eaLnBrk="1" hangingPunct="1"/>
            <a:r>
              <a:rPr lang="en-US" dirty="0" err="1">
                <a:solidFill>
                  <a:srgbClr val="000000"/>
                </a:solidFill>
              </a:rPr>
              <a:t>Pistes</a:t>
            </a:r>
            <a:r>
              <a:rPr lang="en-US" dirty="0">
                <a:solidFill>
                  <a:srgbClr val="000000"/>
                </a:solidFill>
              </a:rPr>
              <a:t> de recherche du </a:t>
            </a:r>
            <a:r>
              <a:rPr lang="en-US" dirty="0" err="1">
                <a:solidFill>
                  <a:srgbClr val="000000"/>
                </a:solidFill>
              </a:rPr>
              <a:t>projet</a:t>
            </a:r>
            <a:r>
              <a:rPr lang="en-US" dirty="0">
                <a:solidFill>
                  <a:srgbClr val="000000"/>
                </a:solidFill>
              </a:rPr>
              <a:t>:</a:t>
            </a:r>
          </a:p>
        </p:txBody>
      </p:sp>
      <p:sp>
        <p:nvSpPr>
          <p:cNvPr id="5123" name="Rectangle 3"/>
          <p:cNvSpPr>
            <a:spLocks noGrp="1" noChangeArrowheads="1"/>
          </p:cNvSpPr>
          <p:nvPr>
            <p:ph type="body" idx="1"/>
          </p:nvPr>
        </p:nvSpPr>
        <p:spPr>
          <a:xfrm>
            <a:off x="1871799" y="908720"/>
            <a:ext cx="7116762" cy="6408712"/>
          </a:xfrm>
        </p:spPr>
        <p:txBody>
          <a:bodyPr/>
          <a:lstStyle/>
          <a:p>
            <a:pPr eaLnBrk="1" hangingPunct="1">
              <a:lnSpc>
                <a:spcPct val="80000"/>
              </a:lnSpc>
            </a:pPr>
            <a:r>
              <a:rPr lang="fr-FR" sz="2000" b="1" u="sng" dirty="0">
                <a:solidFill>
                  <a:schemeClr val="accent6"/>
                </a:solidFill>
                <a:effectLst>
                  <a:outerShdw blurRad="38100" dist="38100" dir="2700000" algn="tl">
                    <a:srgbClr val="000000">
                      <a:alpha val="43137"/>
                    </a:srgbClr>
                  </a:outerShdw>
                </a:effectLst>
              </a:rPr>
              <a:t>Partie 1 </a:t>
            </a:r>
            <a:r>
              <a:rPr lang="fr-FR" sz="2000" dirty="0">
                <a:solidFill>
                  <a:schemeClr val="tx1"/>
                </a:solidFill>
              </a:rPr>
              <a:t>: </a:t>
            </a:r>
            <a:r>
              <a:rPr lang="fr-FR" sz="2400" b="1" u="sng" dirty="0">
                <a:solidFill>
                  <a:schemeClr val="bg2"/>
                </a:solidFill>
                <a:effectLst>
                  <a:outerShdw blurRad="38100" dist="38100" dir="2700000" algn="tl">
                    <a:srgbClr val="000000">
                      <a:alpha val="43137"/>
                    </a:srgbClr>
                  </a:outerShdw>
                </a:effectLst>
              </a:rPr>
              <a:t>TEXTE :</a:t>
            </a:r>
          </a:p>
          <a:p>
            <a:pPr lvl="1">
              <a:lnSpc>
                <a:spcPct val="80000"/>
              </a:lnSpc>
            </a:pPr>
            <a:r>
              <a:rPr lang="fr-FR" sz="2000" b="0" dirty="0">
                <a:solidFill>
                  <a:schemeClr val="tx2"/>
                </a:solidFill>
              </a:rPr>
              <a:t>Prétraitement des descriptions des produits (</a:t>
            </a:r>
            <a:r>
              <a:rPr lang="fr-FR" sz="2000" b="0" dirty="0">
                <a:solidFill>
                  <a:srgbClr val="FF0000"/>
                </a:solidFill>
              </a:rPr>
              <a:t>nettoyage du texte</a:t>
            </a:r>
            <a:r>
              <a:rPr lang="fr-FR" sz="2000" b="0" dirty="0">
                <a:solidFill>
                  <a:schemeClr val="tx2"/>
                </a:solidFill>
              </a:rPr>
              <a:t>),</a:t>
            </a:r>
          </a:p>
          <a:p>
            <a:pPr lvl="1">
              <a:lnSpc>
                <a:spcPct val="80000"/>
              </a:lnSpc>
            </a:pPr>
            <a:r>
              <a:rPr lang="fr-FR" sz="2000" b="0" dirty="0">
                <a:solidFill>
                  <a:schemeClr val="tx2"/>
                </a:solidFill>
              </a:rPr>
              <a:t>Modélisation avec différentes approches (</a:t>
            </a:r>
            <a:r>
              <a:rPr lang="fr-FR" sz="2000" b="0" dirty="0">
                <a:solidFill>
                  <a:srgbClr val="FF0000"/>
                </a:solidFill>
              </a:rPr>
              <a:t>bag of </a:t>
            </a:r>
            <a:r>
              <a:rPr lang="fr-FR" sz="2000" b="0" dirty="0" err="1">
                <a:solidFill>
                  <a:srgbClr val="FF0000"/>
                </a:solidFill>
              </a:rPr>
              <a:t>word</a:t>
            </a:r>
            <a:r>
              <a:rPr lang="fr-FR" sz="2000" b="0" dirty="0">
                <a:solidFill>
                  <a:schemeClr val="tx2"/>
                </a:solidFill>
              </a:rPr>
              <a:t>, </a:t>
            </a:r>
          </a:p>
          <a:p>
            <a:pPr marL="457200" lvl="1" indent="0">
              <a:lnSpc>
                <a:spcPct val="80000"/>
              </a:lnSpc>
              <a:buNone/>
            </a:pPr>
            <a:r>
              <a:rPr lang="fr-FR" sz="2000" b="0" dirty="0">
                <a:solidFill>
                  <a:schemeClr val="tx2"/>
                </a:solidFill>
              </a:rPr>
              <a:t>	</a:t>
            </a:r>
            <a:r>
              <a:rPr lang="fr-FR" sz="2000" b="0" dirty="0">
                <a:solidFill>
                  <a:srgbClr val="FF0000"/>
                </a:solidFill>
              </a:rPr>
              <a:t>Word2vec</a:t>
            </a:r>
            <a:r>
              <a:rPr lang="fr-FR" sz="2000" b="0" dirty="0">
                <a:solidFill>
                  <a:schemeClr val="tx2"/>
                </a:solidFill>
              </a:rPr>
              <a:t>, </a:t>
            </a:r>
            <a:r>
              <a:rPr lang="fr-FR" sz="2000" b="0" dirty="0">
                <a:solidFill>
                  <a:srgbClr val="FF0000"/>
                </a:solidFill>
              </a:rPr>
              <a:t>Bert</a:t>
            </a:r>
            <a:r>
              <a:rPr lang="fr-FR" sz="2000" b="0" dirty="0">
                <a:solidFill>
                  <a:schemeClr val="tx2"/>
                </a:solidFill>
              </a:rPr>
              <a:t>, et </a:t>
            </a:r>
            <a:r>
              <a:rPr lang="fr-FR" sz="2000" b="0" dirty="0">
                <a:solidFill>
                  <a:srgbClr val="FF0000"/>
                </a:solidFill>
              </a:rPr>
              <a:t>USE</a:t>
            </a:r>
            <a:r>
              <a:rPr lang="fr-FR" sz="2000" b="0" dirty="0">
                <a:solidFill>
                  <a:schemeClr val="tx2"/>
                </a:solidFill>
              </a:rPr>
              <a:t>) : </a:t>
            </a:r>
          </a:p>
          <a:p>
            <a:pPr lvl="3">
              <a:lnSpc>
                <a:spcPct val="80000"/>
              </a:lnSpc>
              <a:buFont typeface="Arial" panose="020B0604020202020204" pitchFamily="34" charset="0"/>
              <a:buChar char="•"/>
            </a:pPr>
            <a:r>
              <a:rPr lang="fr-FR" b="0" dirty="0">
                <a:solidFill>
                  <a:schemeClr val="tx2"/>
                </a:solidFill>
              </a:rPr>
              <a:t>réduction de dimension, </a:t>
            </a:r>
          </a:p>
          <a:p>
            <a:pPr lvl="3">
              <a:lnSpc>
                <a:spcPct val="80000"/>
              </a:lnSpc>
              <a:buFont typeface="Arial" panose="020B0604020202020204" pitchFamily="34" charset="0"/>
              <a:buChar char="•"/>
            </a:pPr>
            <a:r>
              <a:rPr lang="fr-FR" b="0" dirty="0">
                <a:solidFill>
                  <a:schemeClr val="tx2"/>
                </a:solidFill>
              </a:rPr>
              <a:t>clustering, </a:t>
            </a:r>
          </a:p>
          <a:p>
            <a:pPr lvl="3">
              <a:lnSpc>
                <a:spcPct val="80000"/>
              </a:lnSpc>
              <a:buFont typeface="Arial" panose="020B0604020202020204" pitchFamily="34" charset="0"/>
              <a:buChar char="•"/>
            </a:pPr>
            <a:r>
              <a:rPr lang="fr-FR" dirty="0">
                <a:solidFill>
                  <a:schemeClr val="tx2"/>
                </a:solidFill>
              </a:rPr>
              <a:t>Calcul du Score ARI.</a:t>
            </a:r>
            <a:endParaRPr lang="uk-UA" b="0" dirty="0">
              <a:solidFill>
                <a:schemeClr val="tx2"/>
              </a:solidFill>
            </a:endParaRPr>
          </a:p>
          <a:p>
            <a:pPr eaLnBrk="1" hangingPunct="1">
              <a:lnSpc>
                <a:spcPct val="80000"/>
              </a:lnSpc>
            </a:pPr>
            <a:endParaRPr lang="fr-FR" sz="2000" dirty="0">
              <a:solidFill>
                <a:schemeClr val="tx1"/>
              </a:solidFill>
            </a:endParaRPr>
          </a:p>
          <a:p>
            <a:pPr eaLnBrk="1" hangingPunct="1">
              <a:lnSpc>
                <a:spcPct val="80000"/>
              </a:lnSpc>
            </a:pPr>
            <a:endParaRPr lang="fr-FR" sz="2000" dirty="0">
              <a:solidFill>
                <a:schemeClr val="tx1"/>
              </a:solidFill>
            </a:endParaRPr>
          </a:p>
          <a:p>
            <a:pPr eaLnBrk="1" hangingPunct="1">
              <a:lnSpc>
                <a:spcPct val="80000"/>
              </a:lnSpc>
            </a:pPr>
            <a:r>
              <a:rPr lang="fr-FR" sz="2000" b="1" u="sng" dirty="0">
                <a:solidFill>
                  <a:schemeClr val="accent6"/>
                </a:solidFill>
                <a:effectLst>
                  <a:outerShdw blurRad="38100" dist="38100" dir="2700000" algn="tl">
                    <a:srgbClr val="000000">
                      <a:alpha val="43137"/>
                    </a:srgbClr>
                  </a:outerShdw>
                </a:effectLst>
              </a:rPr>
              <a:t>Partie 2</a:t>
            </a:r>
            <a:r>
              <a:rPr lang="fr-FR" sz="2000" b="1" u="sng" dirty="0">
                <a:solidFill>
                  <a:schemeClr val="tx1"/>
                </a:solidFill>
                <a:effectLst>
                  <a:outerShdw blurRad="38100" dist="38100" dir="2700000" algn="tl">
                    <a:srgbClr val="000000">
                      <a:alpha val="43137"/>
                    </a:srgbClr>
                  </a:outerShdw>
                </a:effectLst>
              </a:rPr>
              <a:t> </a:t>
            </a:r>
            <a:r>
              <a:rPr lang="fr-FR" sz="2000" dirty="0">
                <a:solidFill>
                  <a:schemeClr val="tx1"/>
                </a:solidFill>
              </a:rPr>
              <a:t>: </a:t>
            </a:r>
            <a:r>
              <a:rPr lang="fr-FR" sz="2400" b="1" u="sng" dirty="0">
                <a:solidFill>
                  <a:schemeClr val="bg2"/>
                </a:solidFill>
                <a:effectLst>
                  <a:outerShdw blurRad="38100" dist="38100" dir="2700000" algn="tl">
                    <a:srgbClr val="000000">
                      <a:alpha val="43137"/>
                    </a:srgbClr>
                  </a:outerShdw>
                </a:effectLst>
              </a:rPr>
              <a:t>IMAGE :</a:t>
            </a:r>
            <a:r>
              <a:rPr lang="fr-FR" sz="2400" dirty="0">
                <a:solidFill>
                  <a:schemeClr val="tx1"/>
                </a:solidFill>
              </a:rPr>
              <a:t> </a:t>
            </a:r>
          </a:p>
          <a:p>
            <a:pPr lvl="1">
              <a:lnSpc>
                <a:spcPct val="80000"/>
              </a:lnSpc>
            </a:pPr>
            <a:r>
              <a:rPr lang="fr-FR" sz="2000" b="0" dirty="0">
                <a:solidFill>
                  <a:schemeClr val="tx2"/>
                </a:solidFill>
              </a:rPr>
              <a:t>Modélisation avec :</a:t>
            </a:r>
          </a:p>
          <a:p>
            <a:pPr lvl="2">
              <a:lnSpc>
                <a:spcPct val="80000"/>
              </a:lnSpc>
            </a:pPr>
            <a:r>
              <a:rPr lang="fr-FR" sz="2000" b="0" dirty="0">
                <a:solidFill>
                  <a:schemeClr val="tx2"/>
                </a:solidFill>
              </a:rPr>
              <a:t> un algorithme de type </a:t>
            </a:r>
            <a:r>
              <a:rPr lang="fr-FR" sz="2000" b="0" dirty="0">
                <a:solidFill>
                  <a:srgbClr val="FF0000"/>
                </a:solidFill>
              </a:rPr>
              <a:t>SIFT</a:t>
            </a:r>
          </a:p>
          <a:p>
            <a:pPr lvl="2">
              <a:lnSpc>
                <a:spcPct val="80000"/>
              </a:lnSpc>
            </a:pPr>
            <a:r>
              <a:rPr lang="fr-FR" sz="2000" b="0" dirty="0">
                <a:solidFill>
                  <a:schemeClr val="tx2"/>
                </a:solidFill>
              </a:rPr>
              <a:t>Un algorithme de type </a:t>
            </a:r>
            <a:r>
              <a:rPr lang="fr-FR" sz="2000" b="0" dirty="0">
                <a:solidFill>
                  <a:srgbClr val="FF0000"/>
                </a:solidFill>
              </a:rPr>
              <a:t>CNN Transfer Learning</a:t>
            </a:r>
            <a:endParaRPr lang="fr-FR" sz="2000" dirty="0">
              <a:solidFill>
                <a:srgbClr val="FF0000"/>
              </a:solidFill>
            </a:endParaRPr>
          </a:p>
          <a:p>
            <a:pPr lvl="1">
              <a:lnSpc>
                <a:spcPct val="80000"/>
              </a:lnSpc>
            </a:pPr>
            <a:r>
              <a:rPr lang="fr-FR" sz="2000" b="0" dirty="0">
                <a:solidFill>
                  <a:schemeClr val="tx2"/>
                </a:solidFill>
              </a:rPr>
              <a:t>Pour les 2 modèles :</a:t>
            </a:r>
          </a:p>
          <a:p>
            <a:pPr lvl="3">
              <a:lnSpc>
                <a:spcPct val="80000"/>
              </a:lnSpc>
              <a:buFont typeface="Arial" panose="020B0604020202020204" pitchFamily="34" charset="0"/>
              <a:buChar char="•"/>
            </a:pPr>
            <a:r>
              <a:rPr lang="fr-FR" b="0" dirty="0">
                <a:solidFill>
                  <a:schemeClr val="tx2"/>
                </a:solidFill>
              </a:rPr>
              <a:t>réduction de dimension, </a:t>
            </a:r>
          </a:p>
          <a:p>
            <a:pPr lvl="3">
              <a:lnSpc>
                <a:spcPct val="80000"/>
              </a:lnSpc>
              <a:buFont typeface="Arial" panose="020B0604020202020204" pitchFamily="34" charset="0"/>
              <a:buChar char="•"/>
            </a:pPr>
            <a:r>
              <a:rPr lang="fr-FR" dirty="0">
                <a:solidFill>
                  <a:schemeClr val="tx2"/>
                </a:solidFill>
              </a:rPr>
              <a:t>Clustering</a:t>
            </a:r>
            <a:endParaRPr lang="fr-FR" b="0" dirty="0">
              <a:solidFill>
                <a:schemeClr val="tx2"/>
              </a:solidFill>
            </a:endParaRPr>
          </a:p>
          <a:p>
            <a:pPr lvl="3">
              <a:lnSpc>
                <a:spcPct val="80000"/>
              </a:lnSpc>
              <a:buFont typeface="Arial" panose="020B0604020202020204" pitchFamily="34" charset="0"/>
              <a:buChar char="•"/>
            </a:pPr>
            <a:r>
              <a:rPr lang="fr-FR" dirty="0">
                <a:solidFill>
                  <a:schemeClr val="tx2"/>
                </a:solidFill>
              </a:rPr>
              <a:t>Calcul du Score ARI.</a:t>
            </a:r>
            <a:endParaRPr lang="uk-UA" b="0" dirty="0">
              <a:solidFill>
                <a:schemeClr val="tx2"/>
              </a:solidFill>
            </a:endParaRPr>
          </a:p>
          <a:p>
            <a:pPr lvl="2">
              <a:lnSpc>
                <a:spcPct val="80000"/>
              </a:lnSpc>
            </a:pPr>
            <a:endParaRPr lang="fr-FR" sz="2000" b="0" dirty="0">
              <a:solidFill>
                <a:schemeClr val="tx2"/>
              </a:solidFill>
            </a:endParaRPr>
          </a:p>
          <a:p>
            <a:pPr lvl="1">
              <a:lnSpc>
                <a:spcPct val="80000"/>
              </a:lnSpc>
            </a:pPr>
            <a:endParaRPr lang="fr-FR" sz="2000" b="0" dirty="0">
              <a:solidFill>
                <a:schemeClr val="tx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275856" y="0"/>
            <a:ext cx="4115615" cy="723900"/>
          </a:xfrm>
        </p:spPr>
        <p:txBody>
          <a:bodyPr/>
          <a:lstStyle/>
          <a:p>
            <a:pPr eaLnBrk="1" hangingPunct="1"/>
            <a:r>
              <a:rPr lang="en-US" dirty="0" err="1">
                <a:solidFill>
                  <a:srgbClr val="000000"/>
                </a:solidFill>
              </a:rPr>
              <a:t>Partie</a:t>
            </a:r>
            <a:r>
              <a:rPr lang="en-US" dirty="0">
                <a:solidFill>
                  <a:srgbClr val="000000"/>
                </a:solidFill>
              </a:rPr>
              <a:t> 1: </a:t>
            </a:r>
            <a:r>
              <a:rPr lang="en-US" dirty="0">
                <a:solidFill>
                  <a:srgbClr val="FF0000"/>
                </a:solidFill>
              </a:rPr>
              <a:t>TEXTE :</a:t>
            </a:r>
          </a:p>
        </p:txBody>
      </p:sp>
      <p:sp>
        <p:nvSpPr>
          <p:cNvPr id="5123" name="Rectangle 3"/>
          <p:cNvSpPr>
            <a:spLocks noGrp="1" noChangeArrowheads="1"/>
          </p:cNvSpPr>
          <p:nvPr>
            <p:ph type="body" idx="1"/>
          </p:nvPr>
        </p:nvSpPr>
        <p:spPr>
          <a:xfrm>
            <a:off x="899592" y="1052736"/>
            <a:ext cx="8244408" cy="5616575"/>
          </a:xfrm>
        </p:spPr>
        <p:txBody>
          <a:bodyPr/>
          <a:lstStyle/>
          <a:p>
            <a:pPr marL="1371600" lvl="2" indent="-457200">
              <a:lnSpc>
                <a:spcPct val="80000"/>
              </a:lnSpc>
              <a:buAutoNum type="arabicPeriod"/>
            </a:pPr>
            <a:r>
              <a:rPr lang="fr-FR" sz="2000" b="1" u="sng" dirty="0">
                <a:solidFill>
                  <a:schemeClr val="tx2"/>
                </a:solidFill>
                <a:effectLst>
                  <a:outerShdw blurRad="38100" dist="38100" dir="2700000" algn="tl">
                    <a:srgbClr val="000000">
                      <a:alpha val="43137"/>
                    </a:srgbClr>
                  </a:outerShdw>
                </a:effectLst>
              </a:rPr>
              <a:t>Préparation initiale du </a:t>
            </a:r>
            <a:r>
              <a:rPr lang="fr-FR" sz="2000" b="1" u="sng" dirty="0" err="1">
                <a:solidFill>
                  <a:schemeClr val="tx1"/>
                </a:solidFill>
                <a:effectLst>
                  <a:outerShdw blurRad="38100" dist="38100" dir="2700000" algn="tl">
                    <a:srgbClr val="000000">
                      <a:alpha val="43137"/>
                    </a:srgbClr>
                  </a:outerShdw>
                </a:effectLst>
              </a:rPr>
              <a:t>dataset</a:t>
            </a:r>
            <a:r>
              <a:rPr lang="fr-FR" sz="2000" b="1" u="sng" dirty="0">
                <a:solidFill>
                  <a:schemeClr val="tx1"/>
                </a:solidFill>
                <a:effectLst>
                  <a:outerShdw blurRad="38100" dist="38100" dir="2700000" algn="tl">
                    <a:srgbClr val="000000">
                      <a:alpha val="43137"/>
                    </a:srgbClr>
                  </a:outerShdw>
                </a:effectLst>
              </a:rPr>
              <a:t> :</a:t>
            </a:r>
            <a:r>
              <a:rPr lang="fr-FR" sz="2000" dirty="0">
                <a:solidFill>
                  <a:schemeClr val="tx1"/>
                </a:solidFill>
              </a:rPr>
              <a:t> </a:t>
            </a:r>
          </a:p>
          <a:p>
            <a:pPr lvl="2">
              <a:lnSpc>
                <a:spcPct val="80000"/>
              </a:lnSpc>
            </a:pPr>
            <a:r>
              <a:rPr lang="fr-FR" sz="2000" b="1" u="sng" dirty="0">
                <a:solidFill>
                  <a:schemeClr val="tx1"/>
                </a:solidFill>
              </a:rPr>
              <a:t>Taille du </a:t>
            </a:r>
            <a:r>
              <a:rPr lang="fr-FR" sz="2000" b="1" u="sng" dirty="0" err="1">
                <a:solidFill>
                  <a:schemeClr val="tx1"/>
                </a:solidFill>
              </a:rPr>
              <a:t>dataset</a:t>
            </a:r>
            <a:r>
              <a:rPr lang="fr-FR" sz="2000" b="1" u="sng" dirty="0">
                <a:solidFill>
                  <a:schemeClr val="tx1"/>
                </a:solidFill>
              </a:rPr>
              <a:t> : </a:t>
            </a:r>
            <a:r>
              <a:rPr lang="fr-FR" sz="2000" dirty="0">
                <a:solidFill>
                  <a:schemeClr val="tx1"/>
                </a:solidFill>
              </a:rPr>
              <a:t>(1050,15)</a:t>
            </a:r>
          </a:p>
          <a:p>
            <a:pPr lvl="2">
              <a:lnSpc>
                <a:spcPct val="80000"/>
              </a:lnSpc>
            </a:pPr>
            <a:r>
              <a:rPr lang="fr-FR" sz="2000" b="1" u="sng" dirty="0">
                <a:solidFill>
                  <a:schemeClr val="tx1"/>
                </a:solidFill>
              </a:rPr>
              <a:t>2 variables importantes: </a:t>
            </a:r>
            <a:r>
              <a:rPr lang="fr-FR" sz="1800" dirty="0">
                <a:solidFill>
                  <a:schemeClr val="tx1"/>
                </a:solidFill>
              </a:rPr>
              <a:t>« </a:t>
            </a:r>
            <a:r>
              <a:rPr lang="fr-FR" sz="1800" dirty="0" err="1">
                <a:solidFill>
                  <a:schemeClr val="tx1"/>
                </a:solidFill>
              </a:rPr>
              <a:t>product_category_tree</a:t>
            </a:r>
            <a:r>
              <a:rPr lang="fr-FR" sz="1800" dirty="0">
                <a:solidFill>
                  <a:schemeClr val="tx1"/>
                </a:solidFill>
              </a:rPr>
              <a:t> », « description »</a:t>
            </a:r>
          </a:p>
          <a:p>
            <a:pPr marL="914400" lvl="2" indent="0">
              <a:lnSpc>
                <a:spcPct val="80000"/>
              </a:lnSpc>
              <a:buNone/>
            </a:pPr>
            <a:endParaRPr lang="fr-FR" sz="1800" dirty="0">
              <a:solidFill>
                <a:schemeClr val="tx1"/>
              </a:solidFill>
            </a:endParaRPr>
          </a:p>
          <a:p>
            <a:pPr lvl="2">
              <a:lnSpc>
                <a:spcPct val="80000"/>
              </a:lnSpc>
              <a:buFont typeface="Courier New" panose="02070309020205020404" pitchFamily="49" charset="0"/>
              <a:buChar char="o"/>
            </a:pPr>
            <a:r>
              <a:rPr lang="fr-FR" sz="2000" b="1" u="sng" dirty="0" err="1">
                <a:solidFill>
                  <a:schemeClr val="accent2"/>
                </a:solidFill>
                <a:effectLst>
                  <a:outerShdw blurRad="38100" dist="38100" dir="2700000" algn="tl">
                    <a:srgbClr val="000000">
                      <a:alpha val="43137"/>
                    </a:srgbClr>
                  </a:outerShdw>
                </a:effectLst>
              </a:rPr>
              <a:t>Feature</a:t>
            </a:r>
            <a:r>
              <a:rPr lang="fr-FR" sz="2000" b="1" u="sng" dirty="0">
                <a:solidFill>
                  <a:schemeClr val="accent2"/>
                </a:solidFill>
                <a:effectLst>
                  <a:outerShdw blurRad="38100" dist="38100" dir="2700000" algn="tl">
                    <a:srgbClr val="000000">
                      <a:alpha val="43137"/>
                    </a:srgbClr>
                  </a:outerShdw>
                </a:effectLst>
              </a:rPr>
              <a:t> </a:t>
            </a:r>
            <a:r>
              <a:rPr lang="fr-FR" sz="2000" b="1" u="sng" dirty="0" err="1">
                <a:solidFill>
                  <a:schemeClr val="accent2"/>
                </a:solidFill>
                <a:effectLst>
                  <a:outerShdw blurRad="38100" dist="38100" dir="2700000" algn="tl">
                    <a:srgbClr val="000000">
                      <a:alpha val="43137"/>
                    </a:srgbClr>
                  </a:outerShdw>
                </a:effectLst>
              </a:rPr>
              <a:t>ingeneering</a:t>
            </a:r>
            <a:r>
              <a:rPr lang="fr-FR" sz="2000" b="1" u="sng" dirty="0">
                <a:solidFill>
                  <a:schemeClr val="accent2"/>
                </a:solidFill>
                <a:effectLst>
                  <a:outerShdw blurRad="38100" dist="38100" dir="2700000" algn="tl">
                    <a:srgbClr val="000000">
                      <a:alpha val="43137"/>
                    </a:srgbClr>
                  </a:outerShdw>
                </a:effectLst>
              </a:rPr>
              <a:t> : </a:t>
            </a:r>
            <a:r>
              <a:rPr lang="fr-FR" sz="1600" b="1" dirty="0">
                <a:solidFill>
                  <a:schemeClr val="bg2"/>
                </a:solidFill>
                <a:effectLst>
                  <a:outerShdw blurRad="38100" dist="38100" dir="2700000" algn="tl">
                    <a:srgbClr val="000000">
                      <a:alpha val="43137"/>
                    </a:srgbClr>
                  </a:outerShdw>
                </a:effectLst>
              </a:rPr>
              <a:t>« </a:t>
            </a:r>
            <a:r>
              <a:rPr lang="fr-FR" sz="1800" b="1" dirty="0" err="1">
                <a:solidFill>
                  <a:schemeClr val="bg2"/>
                </a:solidFill>
                <a:effectLst>
                  <a:outerShdw blurRad="38100" dist="38100" dir="2700000" algn="tl">
                    <a:srgbClr val="000000">
                      <a:alpha val="43137"/>
                    </a:srgbClr>
                  </a:outerShdw>
                </a:effectLst>
              </a:rPr>
              <a:t>product_category_tree</a:t>
            </a:r>
            <a:r>
              <a:rPr lang="fr-FR" sz="1800" b="1" dirty="0">
                <a:solidFill>
                  <a:schemeClr val="bg2"/>
                </a:solidFill>
                <a:effectLst>
                  <a:outerShdw blurRad="38100" dist="38100" dir="2700000" algn="tl">
                    <a:srgbClr val="000000">
                      <a:alpha val="43137"/>
                    </a:srgbClr>
                  </a:outerShdw>
                </a:effectLst>
              </a:rPr>
              <a:t> </a:t>
            </a:r>
            <a:r>
              <a:rPr lang="fr-FR" sz="1600" b="1" dirty="0">
                <a:solidFill>
                  <a:schemeClr val="bg2"/>
                </a:solidFill>
                <a:effectLst>
                  <a:outerShdw blurRad="38100" dist="38100" dir="2700000" algn="tl">
                    <a:srgbClr val="000000">
                      <a:alpha val="43137"/>
                    </a:srgbClr>
                  </a:outerShdw>
                </a:effectLst>
              </a:rPr>
              <a:t>»</a:t>
            </a:r>
          </a:p>
          <a:p>
            <a:pPr lvl="2">
              <a:lnSpc>
                <a:spcPct val="80000"/>
              </a:lnSpc>
              <a:buFont typeface="Courier New" panose="02070309020205020404" pitchFamily="49" charset="0"/>
              <a:buChar char="o"/>
            </a:pPr>
            <a:r>
              <a:rPr lang="fr-FR" sz="1800" b="0" dirty="0">
                <a:solidFill>
                  <a:schemeClr val="tx1"/>
                </a:solidFill>
              </a:rPr>
              <a:t>Il y a 7 niveaux de catégories dans cette variable</a:t>
            </a:r>
            <a:r>
              <a:rPr lang="fr-FR" sz="1800" dirty="0">
                <a:solidFill>
                  <a:schemeClr val="tx1"/>
                </a:solidFill>
              </a:rPr>
              <a:t>.</a:t>
            </a:r>
          </a:p>
          <a:p>
            <a:pPr lvl="2">
              <a:lnSpc>
                <a:spcPct val="80000"/>
              </a:lnSpc>
              <a:buFont typeface="Courier New" panose="02070309020205020404" pitchFamily="49" charset="0"/>
              <a:buChar char="o"/>
            </a:pPr>
            <a:r>
              <a:rPr lang="fr-FR" sz="1800" b="0" dirty="0">
                <a:solidFill>
                  <a:schemeClr val="tx1"/>
                </a:solidFill>
              </a:rPr>
              <a:t>Nous allons garder le ni</a:t>
            </a:r>
            <a:r>
              <a:rPr lang="fr-FR" sz="1800" dirty="0">
                <a:solidFill>
                  <a:schemeClr val="tx1"/>
                </a:solidFill>
              </a:rPr>
              <a:t>v.1 : </a:t>
            </a:r>
            <a:r>
              <a:rPr lang="fr-FR" sz="1800" dirty="0">
                <a:solidFill>
                  <a:schemeClr val="bg2"/>
                </a:solidFill>
              </a:rPr>
              <a:t>« niveau_categorie_1 »</a:t>
            </a:r>
            <a:endParaRPr lang="fr-FR" sz="1800" b="0" dirty="0">
              <a:solidFill>
                <a:schemeClr val="bg2"/>
              </a:solidFill>
            </a:endParaRPr>
          </a:p>
        </p:txBody>
      </p:sp>
      <p:pic>
        <p:nvPicPr>
          <p:cNvPr id="3" name="Image 2">
            <a:extLst>
              <a:ext uri="{FF2B5EF4-FFF2-40B4-BE49-F238E27FC236}">
                <a16:creationId xmlns:a16="http://schemas.microsoft.com/office/drawing/2014/main" id="{B448096E-0192-8463-6FAE-34A50C93458B}"/>
              </a:ext>
            </a:extLst>
          </p:cNvPr>
          <p:cNvPicPr>
            <a:picLocks noChangeAspect="1"/>
          </p:cNvPicPr>
          <p:nvPr/>
        </p:nvPicPr>
        <p:blipFill rotWithShape="1">
          <a:blip r:embed="rId3"/>
          <a:srcRect l="16138" t="37394" r="34250" b="9381"/>
          <a:stretch/>
        </p:blipFill>
        <p:spPr>
          <a:xfrm>
            <a:off x="1835696" y="3429000"/>
            <a:ext cx="5014029" cy="3024336"/>
          </a:xfrm>
          <a:prstGeom prst="rect">
            <a:avLst/>
          </a:prstGeom>
        </p:spPr>
      </p:pic>
      <p:sp>
        <p:nvSpPr>
          <p:cNvPr id="4" name="ZoneTexte 3">
            <a:extLst>
              <a:ext uri="{FF2B5EF4-FFF2-40B4-BE49-F238E27FC236}">
                <a16:creationId xmlns:a16="http://schemas.microsoft.com/office/drawing/2014/main" id="{6758B08D-314E-6B7C-9D5D-0881BCC89F00}"/>
              </a:ext>
            </a:extLst>
          </p:cNvPr>
          <p:cNvSpPr txBox="1"/>
          <p:nvPr/>
        </p:nvSpPr>
        <p:spPr>
          <a:xfrm>
            <a:off x="6885729" y="4292578"/>
            <a:ext cx="1800200" cy="369332"/>
          </a:xfrm>
          <a:prstGeom prst="rect">
            <a:avLst/>
          </a:prstGeom>
          <a:noFill/>
        </p:spPr>
        <p:txBody>
          <a:bodyPr wrap="square" rtlCol="0">
            <a:spAutoFit/>
          </a:bodyPr>
          <a:lstStyle/>
          <a:p>
            <a:r>
              <a:rPr lang="fr-FR" dirty="0">
                <a:solidFill>
                  <a:schemeClr val="accent2"/>
                </a:solidFill>
              </a:rPr>
              <a:t>7 catégories</a:t>
            </a:r>
          </a:p>
        </p:txBody>
      </p:sp>
      <p:sp>
        <p:nvSpPr>
          <p:cNvPr id="5" name="ZoneTexte 4">
            <a:extLst>
              <a:ext uri="{FF2B5EF4-FFF2-40B4-BE49-F238E27FC236}">
                <a16:creationId xmlns:a16="http://schemas.microsoft.com/office/drawing/2014/main" id="{B02D104F-21E5-5493-7BEF-EE379EED6923}"/>
              </a:ext>
            </a:extLst>
          </p:cNvPr>
          <p:cNvSpPr txBox="1"/>
          <p:nvPr/>
        </p:nvSpPr>
        <p:spPr>
          <a:xfrm>
            <a:off x="6849725" y="4989561"/>
            <a:ext cx="2520279" cy="646331"/>
          </a:xfrm>
          <a:prstGeom prst="rect">
            <a:avLst/>
          </a:prstGeom>
          <a:noFill/>
        </p:spPr>
        <p:txBody>
          <a:bodyPr wrap="square" rtlCol="0">
            <a:spAutoFit/>
          </a:bodyPr>
          <a:lstStyle/>
          <a:p>
            <a:r>
              <a:rPr lang="fr-FR" dirty="0">
                <a:solidFill>
                  <a:schemeClr val="accent1"/>
                </a:solidFill>
              </a:rPr>
              <a:t>150 produits par catégories</a:t>
            </a:r>
          </a:p>
        </p:txBody>
      </p:sp>
    </p:spTree>
    <p:extLst>
      <p:ext uri="{BB962C8B-B14F-4D97-AF65-F5344CB8AC3E}">
        <p14:creationId xmlns:p14="http://schemas.microsoft.com/office/powerpoint/2010/main" val="1630677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899592" y="184150"/>
            <a:ext cx="8244408" cy="6557218"/>
          </a:xfrm>
        </p:spPr>
        <p:txBody>
          <a:bodyPr/>
          <a:lstStyle/>
          <a:p>
            <a:pPr marL="914400" lvl="2" indent="0">
              <a:lnSpc>
                <a:spcPct val="80000"/>
              </a:lnSpc>
              <a:buNone/>
            </a:pPr>
            <a:r>
              <a:rPr lang="fr-FR" sz="2000" b="1" dirty="0">
                <a:solidFill>
                  <a:schemeClr val="tx2"/>
                </a:solidFill>
                <a:effectLst>
                  <a:outerShdw blurRad="38100" dist="38100" dir="2700000" algn="tl">
                    <a:srgbClr val="000000">
                      <a:alpha val="43137"/>
                    </a:srgbClr>
                  </a:outerShdw>
                </a:effectLst>
              </a:rPr>
              <a:t>2.  </a:t>
            </a:r>
            <a:r>
              <a:rPr lang="fr-FR" sz="2000" b="1" u="sng" dirty="0">
                <a:solidFill>
                  <a:schemeClr val="tx2"/>
                </a:solidFill>
                <a:effectLst>
                  <a:outerShdw blurRad="38100" dist="38100" dir="2700000" algn="tl">
                    <a:srgbClr val="000000">
                      <a:alpha val="43137"/>
                    </a:srgbClr>
                  </a:outerShdw>
                </a:effectLst>
              </a:rPr>
              <a:t>Nettoyage et préparation du texte</a:t>
            </a:r>
            <a:r>
              <a:rPr lang="fr-FR" sz="2000" b="1" u="sng" dirty="0">
                <a:solidFill>
                  <a:schemeClr val="tx1"/>
                </a:solidFill>
                <a:effectLst>
                  <a:outerShdw blurRad="38100" dist="38100" dir="2700000" algn="tl">
                    <a:srgbClr val="000000">
                      <a:alpha val="43137"/>
                    </a:srgbClr>
                  </a:outerShdw>
                </a:effectLst>
              </a:rPr>
              <a:t>:</a:t>
            </a:r>
            <a:r>
              <a:rPr lang="fr-FR" sz="2000" dirty="0">
                <a:solidFill>
                  <a:schemeClr val="tx1"/>
                </a:solidFill>
              </a:rPr>
              <a:t> </a:t>
            </a:r>
          </a:p>
          <a:p>
            <a:pPr lvl="2">
              <a:lnSpc>
                <a:spcPct val="80000"/>
              </a:lnSpc>
            </a:pPr>
            <a:r>
              <a:rPr lang="fr-FR" sz="1800" b="0" dirty="0">
                <a:solidFill>
                  <a:schemeClr val="tx2"/>
                </a:solidFill>
              </a:rPr>
              <a:t>On s’intéresse à la variable « description ».</a:t>
            </a:r>
          </a:p>
          <a:p>
            <a:pPr lvl="2">
              <a:lnSpc>
                <a:spcPct val="80000"/>
              </a:lnSpc>
            </a:pPr>
            <a:endParaRPr lang="fr-FR" sz="1800" b="0" dirty="0">
              <a:solidFill>
                <a:schemeClr val="tx2"/>
              </a:solidFill>
            </a:endParaRPr>
          </a:p>
          <a:p>
            <a:pPr lvl="2">
              <a:lnSpc>
                <a:spcPct val="80000"/>
              </a:lnSpc>
            </a:pPr>
            <a:r>
              <a:rPr lang="fr-FR" sz="1800" b="1" u="sng" dirty="0">
                <a:solidFill>
                  <a:schemeClr val="bg2"/>
                </a:solidFill>
                <a:effectLst>
                  <a:outerShdw blurRad="38100" dist="38100" dir="2700000" algn="tl">
                    <a:srgbClr val="000000">
                      <a:alpha val="43137"/>
                    </a:srgbClr>
                  </a:outerShdw>
                </a:effectLst>
              </a:rPr>
              <a:t>Nuage de mots avant transformation du texte :</a:t>
            </a:r>
          </a:p>
          <a:p>
            <a:pPr lvl="2">
              <a:lnSpc>
                <a:spcPct val="80000"/>
              </a:lnSpc>
            </a:pPr>
            <a:endParaRPr lang="fr-FR" sz="1800" b="1" u="sng" dirty="0">
              <a:solidFill>
                <a:schemeClr val="bg2"/>
              </a:solidFill>
              <a:effectLst>
                <a:outerShdw blurRad="38100" dist="38100" dir="2700000" algn="tl">
                  <a:srgbClr val="000000">
                    <a:alpha val="43137"/>
                  </a:srgbClr>
                </a:outerShdw>
              </a:effectLst>
            </a:endParaRPr>
          </a:p>
          <a:p>
            <a:pPr lvl="2">
              <a:lnSpc>
                <a:spcPct val="80000"/>
              </a:lnSpc>
            </a:pPr>
            <a:endParaRPr lang="fr-FR" sz="1800" b="1" u="sng" dirty="0">
              <a:solidFill>
                <a:schemeClr val="bg2"/>
              </a:solidFill>
              <a:effectLst>
                <a:outerShdw blurRad="38100" dist="38100" dir="2700000" algn="tl">
                  <a:srgbClr val="000000">
                    <a:alpha val="43137"/>
                  </a:srgbClr>
                </a:outerShdw>
              </a:effectLst>
            </a:endParaRPr>
          </a:p>
          <a:p>
            <a:pPr lvl="2">
              <a:lnSpc>
                <a:spcPct val="80000"/>
              </a:lnSpc>
            </a:pPr>
            <a:endParaRPr lang="fr-FR" sz="1800" b="1" u="sng" dirty="0">
              <a:solidFill>
                <a:schemeClr val="bg2"/>
              </a:solidFill>
              <a:effectLst>
                <a:outerShdw blurRad="38100" dist="38100" dir="2700000" algn="tl">
                  <a:srgbClr val="000000">
                    <a:alpha val="43137"/>
                  </a:srgbClr>
                </a:outerShdw>
              </a:effectLst>
            </a:endParaRPr>
          </a:p>
          <a:p>
            <a:pPr lvl="2">
              <a:lnSpc>
                <a:spcPct val="80000"/>
              </a:lnSpc>
            </a:pPr>
            <a:endParaRPr lang="fr-FR" sz="1800" b="1" u="sng" dirty="0">
              <a:solidFill>
                <a:schemeClr val="bg2"/>
              </a:solidFill>
              <a:effectLst>
                <a:outerShdw blurRad="38100" dist="38100" dir="2700000" algn="tl">
                  <a:srgbClr val="000000">
                    <a:alpha val="43137"/>
                  </a:srgbClr>
                </a:outerShdw>
              </a:effectLst>
            </a:endParaRPr>
          </a:p>
          <a:p>
            <a:pPr lvl="2">
              <a:lnSpc>
                <a:spcPct val="80000"/>
              </a:lnSpc>
            </a:pPr>
            <a:endParaRPr lang="fr-FR" sz="1800" b="1" u="sng" dirty="0">
              <a:solidFill>
                <a:schemeClr val="bg2"/>
              </a:solidFill>
              <a:effectLst>
                <a:outerShdw blurRad="38100" dist="38100" dir="2700000" algn="tl">
                  <a:srgbClr val="000000">
                    <a:alpha val="43137"/>
                  </a:srgbClr>
                </a:outerShdw>
              </a:effectLst>
            </a:endParaRPr>
          </a:p>
          <a:p>
            <a:pPr lvl="2">
              <a:lnSpc>
                <a:spcPct val="80000"/>
              </a:lnSpc>
            </a:pPr>
            <a:endParaRPr lang="fr-FR" sz="1800" b="1" u="sng" dirty="0">
              <a:solidFill>
                <a:schemeClr val="bg2"/>
              </a:solidFill>
              <a:effectLst>
                <a:outerShdw blurRad="38100" dist="38100" dir="2700000" algn="tl">
                  <a:srgbClr val="000000">
                    <a:alpha val="43137"/>
                  </a:srgbClr>
                </a:outerShdw>
              </a:effectLst>
            </a:endParaRPr>
          </a:p>
          <a:p>
            <a:pPr lvl="2">
              <a:lnSpc>
                <a:spcPct val="80000"/>
              </a:lnSpc>
            </a:pPr>
            <a:endParaRPr lang="fr-FR" sz="1800" b="1" u="sng" dirty="0">
              <a:solidFill>
                <a:schemeClr val="bg2"/>
              </a:solidFill>
              <a:effectLst>
                <a:outerShdw blurRad="38100" dist="38100" dir="2700000" algn="tl">
                  <a:srgbClr val="000000">
                    <a:alpha val="43137"/>
                  </a:srgbClr>
                </a:outerShdw>
              </a:effectLst>
            </a:endParaRPr>
          </a:p>
          <a:p>
            <a:pPr lvl="2">
              <a:lnSpc>
                <a:spcPct val="80000"/>
              </a:lnSpc>
            </a:pPr>
            <a:endParaRPr lang="fr-FR" sz="1800" b="1" u="sng" dirty="0">
              <a:solidFill>
                <a:schemeClr val="bg2"/>
              </a:solidFill>
              <a:effectLst>
                <a:outerShdw blurRad="38100" dist="38100" dir="2700000" algn="tl">
                  <a:srgbClr val="000000">
                    <a:alpha val="43137"/>
                  </a:srgbClr>
                </a:outerShdw>
              </a:effectLst>
            </a:endParaRPr>
          </a:p>
          <a:p>
            <a:pPr lvl="2">
              <a:lnSpc>
                <a:spcPct val="80000"/>
              </a:lnSpc>
            </a:pPr>
            <a:endParaRPr lang="fr-FR" sz="1800" b="1" u="sng" dirty="0">
              <a:solidFill>
                <a:schemeClr val="bg2"/>
              </a:solidFill>
              <a:effectLst>
                <a:outerShdw blurRad="38100" dist="38100" dir="2700000" algn="tl">
                  <a:srgbClr val="000000">
                    <a:alpha val="43137"/>
                  </a:srgbClr>
                </a:outerShdw>
              </a:effectLst>
            </a:endParaRPr>
          </a:p>
          <a:p>
            <a:pPr lvl="2">
              <a:lnSpc>
                <a:spcPct val="80000"/>
              </a:lnSpc>
            </a:pPr>
            <a:endParaRPr lang="fr-FR" sz="1800" b="1" u="sng" dirty="0">
              <a:solidFill>
                <a:schemeClr val="bg2"/>
              </a:solidFill>
              <a:effectLst>
                <a:outerShdw blurRad="38100" dist="38100" dir="2700000" algn="tl">
                  <a:srgbClr val="000000">
                    <a:alpha val="43137"/>
                  </a:srgbClr>
                </a:outerShdw>
              </a:effectLst>
            </a:endParaRPr>
          </a:p>
          <a:p>
            <a:pPr lvl="2">
              <a:lnSpc>
                <a:spcPct val="80000"/>
              </a:lnSpc>
            </a:pPr>
            <a:endParaRPr lang="fr-FR" sz="1800" b="1" u="sng" dirty="0">
              <a:solidFill>
                <a:schemeClr val="bg2"/>
              </a:solidFill>
              <a:effectLst>
                <a:outerShdw blurRad="38100" dist="38100" dir="2700000" algn="tl">
                  <a:srgbClr val="000000">
                    <a:alpha val="43137"/>
                  </a:srgbClr>
                </a:outerShdw>
              </a:effectLst>
            </a:endParaRPr>
          </a:p>
          <a:p>
            <a:pPr lvl="2">
              <a:lnSpc>
                <a:spcPct val="80000"/>
              </a:lnSpc>
            </a:pPr>
            <a:endParaRPr lang="fr-FR" sz="1800" b="1" u="sng" dirty="0">
              <a:solidFill>
                <a:schemeClr val="bg2"/>
              </a:solidFill>
              <a:effectLst>
                <a:outerShdw blurRad="38100" dist="38100" dir="2700000" algn="tl">
                  <a:srgbClr val="000000">
                    <a:alpha val="43137"/>
                  </a:srgbClr>
                </a:outerShdw>
              </a:effectLst>
            </a:endParaRPr>
          </a:p>
          <a:p>
            <a:pPr lvl="2">
              <a:lnSpc>
                <a:spcPct val="80000"/>
              </a:lnSpc>
            </a:pPr>
            <a:endParaRPr lang="fr-FR" sz="1800" b="1" u="sng" dirty="0">
              <a:solidFill>
                <a:schemeClr val="bg2"/>
              </a:solidFill>
              <a:effectLst>
                <a:outerShdw blurRad="38100" dist="38100" dir="2700000" algn="tl">
                  <a:srgbClr val="000000">
                    <a:alpha val="43137"/>
                  </a:srgbClr>
                </a:outerShdw>
              </a:effectLst>
            </a:endParaRPr>
          </a:p>
          <a:p>
            <a:pPr marL="914400" lvl="2" indent="0">
              <a:lnSpc>
                <a:spcPct val="80000"/>
              </a:lnSpc>
              <a:buNone/>
            </a:pPr>
            <a:r>
              <a:rPr lang="fr-FR" sz="1800" dirty="0">
                <a:solidFill>
                  <a:schemeClr val="tx2"/>
                </a:solidFill>
                <a:effectLst>
                  <a:outerShdw blurRad="38100" dist="38100" dir="2700000" algn="tl">
                    <a:srgbClr val="000000">
                      <a:alpha val="43137"/>
                    </a:srgbClr>
                  </a:outerShdw>
                </a:effectLst>
              </a:rPr>
              <a:t>  Nous allons tester 5 types d’approche :</a:t>
            </a:r>
          </a:p>
          <a:p>
            <a:pPr lvl="3">
              <a:lnSpc>
                <a:spcPct val="80000"/>
              </a:lnSpc>
            </a:pPr>
            <a:r>
              <a:rPr lang="en-US" sz="1800" dirty="0">
                <a:solidFill>
                  <a:schemeClr val="tx2"/>
                </a:solidFill>
              </a:rPr>
              <a:t>2 de type bag of word (</a:t>
            </a:r>
            <a:r>
              <a:rPr lang="en-US" sz="1800" dirty="0" err="1">
                <a:solidFill>
                  <a:schemeClr val="tx2"/>
                </a:solidFill>
              </a:rPr>
              <a:t>Countvectorizer</a:t>
            </a:r>
            <a:r>
              <a:rPr lang="en-US" sz="1800" dirty="0">
                <a:solidFill>
                  <a:schemeClr val="tx2"/>
                </a:solidFill>
              </a:rPr>
              <a:t> et </a:t>
            </a:r>
            <a:r>
              <a:rPr lang="en-US" sz="1800" dirty="0" err="1">
                <a:solidFill>
                  <a:schemeClr val="tx2"/>
                </a:solidFill>
              </a:rPr>
              <a:t>Tf_idf</a:t>
            </a:r>
            <a:r>
              <a:rPr lang="en-US" sz="1800" dirty="0">
                <a:solidFill>
                  <a:schemeClr val="tx2"/>
                </a:solidFill>
              </a:rPr>
              <a:t>), </a:t>
            </a:r>
          </a:p>
          <a:p>
            <a:pPr lvl="3">
              <a:lnSpc>
                <a:spcPct val="80000"/>
              </a:lnSpc>
            </a:pPr>
            <a:r>
              <a:rPr lang="en-US" sz="1800" dirty="0">
                <a:solidFill>
                  <a:schemeClr val="tx2"/>
                </a:solidFill>
              </a:rPr>
              <a:t>Word2vec,</a:t>
            </a:r>
          </a:p>
          <a:p>
            <a:pPr lvl="3">
              <a:lnSpc>
                <a:spcPct val="80000"/>
              </a:lnSpc>
            </a:pPr>
            <a:r>
              <a:rPr lang="en-US" sz="1800" dirty="0">
                <a:solidFill>
                  <a:schemeClr val="tx2"/>
                </a:solidFill>
              </a:rPr>
              <a:t>Bert,</a:t>
            </a:r>
          </a:p>
          <a:p>
            <a:pPr lvl="3">
              <a:lnSpc>
                <a:spcPct val="80000"/>
              </a:lnSpc>
            </a:pPr>
            <a:r>
              <a:rPr lang="en-US" sz="1800" dirty="0">
                <a:solidFill>
                  <a:schemeClr val="tx2"/>
                </a:solidFill>
              </a:rPr>
              <a:t>USE.</a:t>
            </a:r>
            <a:endParaRPr lang="fr-FR" sz="1800" dirty="0">
              <a:solidFill>
                <a:schemeClr val="tx2"/>
              </a:solidFill>
            </a:endParaRPr>
          </a:p>
          <a:p>
            <a:pPr lvl="2">
              <a:lnSpc>
                <a:spcPct val="80000"/>
              </a:lnSpc>
            </a:pPr>
            <a:endParaRPr lang="fr-FR" sz="1800" b="1" u="sng" dirty="0">
              <a:solidFill>
                <a:schemeClr val="bg2"/>
              </a:solidFill>
              <a:effectLst>
                <a:outerShdw blurRad="38100" dist="38100" dir="2700000" algn="tl">
                  <a:srgbClr val="000000">
                    <a:alpha val="43137"/>
                  </a:srgbClr>
                </a:outerShdw>
              </a:effectLst>
            </a:endParaRPr>
          </a:p>
        </p:txBody>
      </p:sp>
      <p:pic>
        <p:nvPicPr>
          <p:cNvPr id="8" name="Image 7">
            <a:extLst>
              <a:ext uri="{FF2B5EF4-FFF2-40B4-BE49-F238E27FC236}">
                <a16:creationId xmlns:a16="http://schemas.microsoft.com/office/drawing/2014/main" id="{79716926-77EC-92DC-2548-8271019003AA}"/>
              </a:ext>
            </a:extLst>
          </p:cNvPr>
          <p:cNvPicPr>
            <a:picLocks noChangeAspect="1"/>
          </p:cNvPicPr>
          <p:nvPr/>
        </p:nvPicPr>
        <p:blipFill rotWithShape="1">
          <a:blip r:embed="rId3"/>
          <a:srcRect l="16926" t="37395" r="20863" b="6579"/>
          <a:stretch/>
        </p:blipFill>
        <p:spPr>
          <a:xfrm>
            <a:off x="1389111" y="1340768"/>
            <a:ext cx="6840760" cy="3463677"/>
          </a:xfrm>
          <a:prstGeom prst="rect">
            <a:avLst/>
          </a:prstGeom>
        </p:spPr>
      </p:pic>
    </p:spTree>
    <p:extLst>
      <p:ext uri="{BB962C8B-B14F-4D97-AF65-F5344CB8AC3E}">
        <p14:creationId xmlns:p14="http://schemas.microsoft.com/office/powerpoint/2010/main" val="3884287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899592" y="184150"/>
            <a:ext cx="8244408" cy="6557218"/>
          </a:xfrm>
        </p:spPr>
        <p:txBody>
          <a:bodyPr/>
          <a:lstStyle/>
          <a:p>
            <a:pPr lvl="2">
              <a:lnSpc>
                <a:spcPct val="80000"/>
              </a:lnSpc>
            </a:pPr>
            <a:r>
              <a:rPr lang="fr-FR" sz="1800" b="1" u="sng" dirty="0">
                <a:solidFill>
                  <a:schemeClr val="bg2"/>
                </a:solidFill>
                <a:effectLst>
                  <a:outerShdw blurRad="38100" dist="38100" dir="2700000" algn="tl">
                    <a:srgbClr val="000000">
                      <a:alpha val="43137"/>
                    </a:srgbClr>
                  </a:outerShdw>
                </a:effectLst>
              </a:rPr>
              <a:t>Etapes des modifications effectuées sur le texte : </a:t>
            </a:r>
          </a:p>
          <a:p>
            <a:pPr lvl="3">
              <a:lnSpc>
                <a:spcPct val="80000"/>
              </a:lnSpc>
            </a:pPr>
            <a:r>
              <a:rPr lang="fr-FR" sz="1800" dirty="0" err="1">
                <a:solidFill>
                  <a:schemeClr val="tx2"/>
                </a:solidFill>
                <a:effectLst>
                  <a:outerShdw blurRad="38100" dist="38100" dir="2700000" algn="tl">
                    <a:srgbClr val="000000">
                      <a:alpha val="43137"/>
                    </a:srgbClr>
                  </a:outerShdw>
                </a:effectLst>
              </a:rPr>
              <a:t>Tokenization</a:t>
            </a:r>
            <a:r>
              <a:rPr lang="fr-FR" sz="1800" dirty="0">
                <a:solidFill>
                  <a:schemeClr val="tx2"/>
                </a:solidFill>
                <a:effectLst>
                  <a:outerShdw blurRad="38100" dist="38100" dir="2700000" algn="tl">
                    <a:srgbClr val="000000">
                      <a:alpha val="43137"/>
                    </a:srgbClr>
                  </a:outerShdw>
                </a:effectLst>
              </a:rPr>
              <a:t> : ou </a:t>
            </a:r>
            <a:r>
              <a:rPr lang="fr-FR" sz="1800" dirty="0">
                <a:solidFill>
                  <a:schemeClr val="tx2"/>
                </a:solidFill>
              </a:rPr>
              <a:t>décomposition des mots</a:t>
            </a:r>
            <a:r>
              <a:rPr lang="fr-FR" sz="1800" dirty="0">
                <a:solidFill>
                  <a:schemeClr val="tx2"/>
                </a:solidFill>
                <a:effectLst>
                  <a:outerShdw blurRad="38100" dist="38100" dir="2700000" algn="tl">
                    <a:srgbClr val="000000">
                      <a:alpha val="43137"/>
                    </a:srgbClr>
                  </a:outerShdw>
                </a:effectLst>
              </a:rPr>
              <a:t>,</a:t>
            </a:r>
          </a:p>
          <a:p>
            <a:pPr lvl="3">
              <a:lnSpc>
                <a:spcPct val="80000"/>
              </a:lnSpc>
            </a:pPr>
            <a:r>
              <a:rPr lang="fr-FR" sz="1800" dirty="0">
                <a:solidFill>
                  <a:schemeClr val="tx2"/>
                </a:solidFill>
                <a:effectLst>
                  <a:outerShdw blurRad="38100" dist="38100" dir="2700000" algn="tl">
                    <a:srgbClr val="000000">
                      <a:alpha val="43137"/>
                    </a:srgbClr>
                  </a:outerShdw>
                </a:effectLst>
              </a:rPr>
              <a:t>Suppression des stop </a:t>
            </a:r>
            <a:r>
              <a:rPr lang="fr-FR" sz="1800" dirty="0" err="1">
                <a:solidFill>
                  <a:schemeClr val="tx2"/>
                </a:solidFill>
                <a:effectLst>
                  <a:outerShdw blurRad="38100" dist="38100" dir="2700000" algn="tl">
                    <a:srgbClr val="000000">
                      <a:alpha val="43137"/>
                    </a:srgbClr>
                  </a:outerShdw>
                </a:effectLst>
              </a:rPr>
              <a:t>words</a:t>
            </a:r>
            <a:r>
              <a:rPr lang="fr-FR" sz="1800" dirty="0">
                <a:solidFill>
                  <a:schemeClr val="tx2"/>
                </a:solidFill>
                <a:effectLst>
                  <a:outerShdw blurRad="38100" dist="38100" dir="2700000" algn="tl">
                    <a:srgbClr val="000000">
                      <a:alpha val="43137"/>
                    </a:srgbClr>
                  </a:outerShdw>
                </a:effectLst>
              </a:rPr>
              <a:t> ou mots vides,</a:t>
            </a:r>
          </a:p>
          <a:p>
            <a:pPr lvl="3">
              <a:lnSpc>
                <a:spcPct val="80000"/>
              </a:lnSpc>
            </a:pPr>
            <a:r>
              <a:rPr lang="fr-FR" sz="1800" dirty="0">
                <a:solidFill>
                  <a:schemeClr val="tx2"/>
                </a:solidFill>
                <a:effectLst>
                  <a:outerShdw blurRad="38100" dist="38100" dir="2700000" algn="tl">
                    <a:srgbClr val="000000">
                      <a:alpha val="43137"/>
                    </a:srgbClr>
                  </a:outerShdw>
                </a:effectLst>
              </a:rPr>
              <a:t>On met les mots en minuscule,</a:t>
            </a:r>
          </a:p>
          <a:p>
            <a:pPr lvl="3">
              <a:lnSpc>
                <a:spcPct val="80000"/>
              </a:lnSpc>
            </a:pPr>
            <a:r>
              <a:rPr lang="fr-FR" sz="1800" dirty="0">
                <a:solidFill>
                  <a:schemeClr val="tx2"/>
                </a:solidFill>
                <a:effectLst>
                  <a:outerShdw blurRad="38100" dist="38100" dir="2700000" algn="tl">
                    <a:srgbClr val="000000">
                      <a:alpha val="43137"/>
                    </a:srgbClr>
                  </a:outerShdw>
                </a:effectLst>
              </a:rPr>
              <a:t>Lemmatisation : attribution d’une forme canonique au mot.</a:t>
            </a:r>
          </a:p>
          <a:p>
            <a:pPr lvl="2">
              <a:lnSpc>
                <a:spcPct val="80000"/>
              </a:lnSpc>
            </a:pPr>
            <a:endParaRPr lang="fr-FR" sz="1800" b="1" u="sng" dirty="0">
              <a:solidFill>
                <a:schemeClr val="bg2"/>
              </a:solidFill>
              <a:effectLst>
                <a:outerShdw blurRad="38100" dist="38100" dir="2700000" algn="tl">
                  <a:srgbClr val="000000">
                    <a:alpha val="43137"/>
                  </a:srgbClr>
                </a:outerShdw>
              </a:effectLst>
            </a:endParaRPr>
          </a:p>
          <a:p>
            <a:pPr lvl="2">
              <a:lnSpc>
                <a:spcPct val="80000"/>
              </a:lnSpc>
            </a:pPr>
            <a:endParaRPr lang="fr-FR" sz="1800" b="1" u="sng" dirty="0">
              <a:solidFill>
                <a:schemeClr val="bg2"/>
              </a:solidFill>
              <a:effectLst>
                <a:outerShdw blurRad="38100" dist="38100" dir="2700000" algn="tl">
                  <a:srgbClr val="000000">
                    <a:alpha val="43137"/>
                  </a:srgbClr>
                </a:outerShdw>
              </a:effectLst>
            </a:endParaRPr>
          </a:p>
          <a:p>
            <a:pPr lvl="2">
              <a:lnSpc>
                <a:spcPct val="80000"/>
              </a:lnSpc>
            </a:pPr>
            <a:r>
              <a:rPr lang="fr-FR" sz="1800" b="1" u="sng" dirty="0">
                <a:solidFill>
                  <a:schemeClr val="bg2"/>
                </a:solidFill>
                <a:effectLst>
                  <a:outerShdw blurRad="38100" dist="38100" dir="2700000" algn="tl">
                    <a:srgbClr val="000000">
                      <a:alpha val="43137"/>
                    </a:srgbClr>
                  </a:outerShdw>
                </a:effectLst>
              </a:rPr>
              <a:t>Nuage de mots après modifications du texte :</a:t>
            </a:r>
          </a:p>
          <a:p>
            <a:pPr lvl="2">
              <a:lnSpc>
                <a:spcPct val="80000"/>
              </a:lnSpc>
            </a:pPr>
            <a:endParaRPr lang="fr-FR" sz="1800" b="1" u="sng" dirty="0">
              <a:solidFill>
                <a:schemeClr val="bg2"/>
              </a:solidFill>
              <a:effectLst>
                <a:outerShdw blurRad="38100" dist="38100" dir="2700000" algn="tl">
                  <a:srgbClr val="000000">
                    <a:alpha val="43137"/>
                  </a:srgbClr>
                </a:outerShdw>
              </a:effectLst>
            </a:endParaRPr>
          </a:p>
          <a:p>
            <a:pPr lvl="2">
              <a:lnSpc>
                <a:spcPct val="80000"/>
              </a:lnSpc>
            </a:pPr>
            <a:endParaRPr lang="fr-FR" sz="1800" b="1" u="sng" dirty="0">
              <a:solidFill>
                <a:schemeClr val="bg2"/>
              </a:solidFill>
              <a:effectLst>
                <a:outerShdw blurRad="38100" dist="38100" dir="2700000" algn="tl">
                  <a:srgbClr val="000000">
                    <a:alpha val="43137"/>
                  </a:srgbClr>
                </a:outerShdw>
              </a:effectLst>
            </a:endParaRPr>
          </a:p>
          <a:p>
            <a:pPr lvl="2">
              <a:lnSpc>
                <a:spcPct val="80000"/>
              </a:lnSpc>
            </a:pPr>
            <a:endParaRPr lang="fr-FR" sz="1800" b="1" u="sng" dirty="0">
              <a:solidFill>
                <a:schemeClr val="bg2"/>
              </a:solidFill>
              <a:effectLst>
                <a:outerShdw blurRad="38100" dist="38100" dir="2700000" algn="tl">
                  <a:srgbClr val="000000">
                    <a:alpha val="43137"/>
                  </a:srgbClr>
                </a:outerShdw>
              </a:effectLst>
            </a:endParaRPr>
          </a:p>
          <a:p>
            <a:pPr lvl="2">
              <a:lnSpc>
                <a:spcPct val="80000"/>
              </a:lnSpc>
            </a:pPr>
            <a:endParaRPr lang="fr-FR" sz="1800" b="1" u="sng" dirty="0">
              <a:solidFill>
                <a:schemeClr val="bg2"/>
              </a:solidFill>
              <a:effectLst>
                <a:outerShdw blurRad="38100" dist="38100" dir="2700000" algn="tl">
                  <a:srgbClr val="000000">
                    <a:alpha val="43137"/>
                  </a:srgbClr>
                </a:outerShdw>
              </a:effectLst>
            </a:endParaRPr>
          </a:p>
          <a:p>
            <a:pPr lvl="3">
              <a:lnSpc>
                <a:spcPct val="80000"/>
              </a:lnSpc>
            </a:pPr>
            <a:endParaRPr lang="fr-FR" sz="1800" dirty="0">
              <a:solidFill>
                <a:schemeClr val="tx2"/>
              </a:solidFill>
              <a:effectLst>
                <a:outerShdw blurRad="38100" dist="38100" dir="2700000" algn="tl">
                  <a:srgbClr val="000000">
                    <a:alpha val="43137"/>
                  </a:srgbClr>
                </a:outerShdw>
              </a:effectLst>
            </a:endParaRPr>
          </a:p>
        </p:txBody>
      </p:sp>
      <p:pic>
        <p:nvPicPr>
          <p:cNvPr id="3" name="Image 2">
            <a:extLst>
              <a:ext uri="{FF2B5EF4-FFF2-40B4-BE49-F238E27FC236}">
                <a16:creationId xmlns:a16="http://schemas.microsoft.com/office/drawing/2014/main" id="{6908A538-D53F-85B7-E430-D5BA907DA1CE}"/>
              </a:ext>
            </a:extLst>
          </p:cNvPr>
          <p:cNvPicPr>
            <a:picLocks noChangeAspect="1"/>
          </p:cNvPicPr>
          <p:nvPr/>
        </p:nvPicPr>
        <p:blipFill rotWithShape="1">
          <a:blip r:embed="rId3"/>
          <a:srcRect l="16926" t="31790" r="20076" b="12183"/>
          <a:stretch/>
        </p:blipFill>
        <p:spPr>
          <a:xfrm>
            <a:off x="1835696" y="2492896"/>
            <a:ext cx="6768750" cy="3384376"/>
          </a:xfrm>
          <a:prstGeom prst="rect">
            <a:avLst/>
          </a:prstGeom>
        </p:spPr>
      </p:pic>
    </p:spTree>
    <p:extLst>
      <p:ext uri="{BB962C8B-B14F-4D97-AF65-F5344CB8AC3E}">
        <p14:creationId xmlns:p14="http://schemas.microsoft.com/office/powerpoint/2010/main" val="3234226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127CEA7-62A2-4FDD-33D6-8FB9DFC48E5A}"/>
              </a:ext>
            </a:extLst>
          </p:cNvPr>
          <p:cNvSpPr>
            <a:spLocks noGrp="1"/>
          </p:cNvSpPr>
          <p:nvPr>
            <p:ph type="title"/>
          </p:nvPr>
        </p:nvSpPr>
        <p:spPr/>
        <p:txBody>
          <a:bodyPr/>
          <a:lstStyle/>
          <a:p>
            <a:r>
              <a:rPr lang="fr-FR" dirty="0"/>
              <a:t>Nuage de mots par catégorie</a:t>
            </a:r>
          </a:p>
        </p:txBody>
      </p:sp>
      <p:pic>
        <p:nvPicPr>
          <p:cNvPr id="7" name="Image 6">
            <a:extLst>
              <a:ext uri="{FF2B5EF4-FFF2-40B4-BE49-F238E27FC236}">
                <a16:creationId xmlns:a16="http://schemas.microsoft.com/office/drawing/2014/main" id="{AFFCD629-7EB1-AB50-3FBF-66E3F8BF8BE1}"/>
              </a:ext>
            </a:extLst>
          </p:cNvPr>
          <p:cNvPicPr>
            <a:picLocks noChangeAspect="1"/>
          </p:cNvPicPr>
          <p:nvPr/>
        </p:nvPicPr>
        <p:blipFill rotWithShape="1">
          <a:blip r:embed="rId2"/>
          <a:srcRect l="16926" t="38794" r="57087" b="37395"/>
          <a:stretch/>
        </p:blipFill>
        <p:spPr>
          <a:xfrm>
            <a:off x="395536" y="185975"/>
            <a:ext cx="2376264" cy="1224136"/>
          </a:xfrm>
          <a:prstGeom prst="rect">
            <a:avLst/>
          </a:prstGeom>
        </p:spPr>
      </p:pic>
      <p:pic>
        <p:nvPicPr>
          <p:cNvPr id="9" name="Image 8">
            <a:extLst>
              <a:ext uri="{FF2B5EF4-FFF2-40B4-BE49-F238E27FC236}">
                <a16:creationId xmlns:a16="http://schemas.microsoft.com/office/drawing/2014/main" id="{7A94BE9A-3628-3BF4-03AF-9ACBD6C13191}"/>
              </a:ext>
            </a:extLst>
          </p:cNvPr>
          <p:cNvPicPr>
            <a:picLocks noChangeAspect="1"/>
          </p:cNvPicPr>
          <p:nvPr/>
        </p:nvPicPr>
        <p:blipFill rotWithShape="1">
          <a:blip r:embed="rId2"/>
          <a:srcRect l="16926" t="62606" r="57087" b="13583"/>
          <a:stretch/>
        </p:blipFill>
        <p:spPr>
          <a:xfrm>
            <a:off x="1007604" y="1636368"/>
            <a:ext cx="2376264" cy="1224136"/>
          </a:xfrm>
          <a:prstGeom prst="rect">
            <a:avLst/>
          </a:prstGeom>
        </p:spPr>
      </p:pic>
      <p:pic>
        <p:nvPicPr>
          <p:cNvPr id="11" name="Image 10">
            <a:extLst>
              <a:ext uri="{FF2B5EF4-FFF2-40B4-BE49-F238E27FC236}">
                <a16:creationId xmlns:a16="http://schemas.microsoft.com/office/drawing/2014/main" id="{072D7286-FA9D-5198-34CA-78389F1D69C4}"/>
              </a:ext>
            </a:extLst>
          </p:cNvPr>
          <p:cNvPicPr>
            <a:picLocks noChangeAspect="1"/>
          </p:cNvPicPr>
          <p:nvPr/>
        </p:nvPicPr>
        <p:blipFill rotWithShape="1">
          <a:blip r:embed="rId3"/>
          <a:srcRect l="16926" t="27590" r="55512" b="48599"/>
          <a:stretch/>
        </p:blipFill>
        <p:spPr>
          <a:xfrm>
            <a:off x="3673694" y="488222"/>
            <a:ext cx="2520280" cy="1224137"/>
          </a:xfrm>
          <a:prstGeom prst="rect">
            <a:avLst/>
          </a:prstGeom>
        </p:spPr>
      </p:pic>
      <p:pic>
        <p:nvPicPr>
          <p:cNvPr id="13" name="Image 12">
            <a:extLst>
              <a:ext uri="{FF2B5EF4-FFF2-40B4-BE49-F238E27FC236}">
                <a16:creationId xmlns:a16="http://schemas.microsoft.com/office/drawing/2014/main" id="{1E5D423D-4B55-D821-58BF-80145916A81C}"/>
              </a:ext>
            </a:extLst>
          </p:cNvPr>
          <p:cNvPicPr>
            <a:picLocks noChangeAspect="1"/>
          </p:cNvPicPr>
          <p:nvPr/>
        </p:nvPicPr>
        <p:blipFill rotWithShape="1">
          <a:blip r:embed="rId3"/>
          <a:srcRect l="16926" t="51401" r="57087" b="24788"/>
          <a:stretch/>
        </p:blipFill>
        <p:spPr>
          <a:xfrm>
            <a:off x="6516911" y="1255984"/>
            <a:ext cx="2376264" cy="1224137"/>
          </a:xfrm>
          <a:prstGeom prst="rect">
            <a:avLst/>
          </a:prstGeom>
        </p:spPr>
      </p:pic>
      <p:pic>
        <p:nvPicPr>
          <p:cNvPr id="15" name="Image 14">
            <a:extLst>
              <a:ext uri="{FF2B5EF4-FFF2-40B4-BE49-F238E27FC236}">
                <a16:creationId xmlns:a16="http://schemas.microsoft.com/office/drawing/2014/main" id="{0946BC0E-B324-FAB3-0AD3-AA315CCF6AD3}"/>
              </a:ext>
            </a:extLst>
          </p:cNvPr>
          <p:cNvPicPr>
            <a:picLocks noChangeAspect="1"/>
          </p:cNvPicPr>
          <p:nvPr/>
        </p:nvPicPr>
        <p:blipFill rotWithShape="1">
          <a:blip r:embed="rId4"/>
          <a:srcRect l="16465" t="41596" r="56300" b="34592"/>
          <a:stretch/>
        </p:blipFill>
        <p:spPr>
          <a:xfrm>
            <a:off x="539552" y="3936740"/>
            <a:ext cx="2490364" cy="1224137"/>
          </a:xfrm>
          <a:prstGeom prst="rect">
            <a:avLst/>
          </a:prstGeom>
        </p:spPr>
      </p:pic>
      <p:pic>
        <p:nvPicPr>
          <p:cNvPr id="17" name="Image 16">
            <a:extLst>
              <a:ext uri="{FF2B5EF4-FFF2-40B4-BE49-F238E27FC236}">
                <a16:creationId xmlns:a16="http://schemas.microsoft.com/office/drawing/2014/main" id="{C36B1910-A74C-736B-8198-19527CB0B41B}"/>
              </a:ext>
            </a:extLst>
          </p:cNvPr>
          <p:cNvPicPr>
            <a:picLocks noChangeAspect="1"/>
          </p:cNvPicPr>
          <p:nvPr/>
        </p:nvPicPr>
        <p:blipFill rotWithShape="1">
          <a:blip r:embed="rId4"/>
          <a:srcRect l="16926" t="65407" r="57087" b="10781"/>
          <a:stretch/>
        </p:blipFill>
        <p:spPr>
          <a:xfrm>
            <a:off x="6563633" y="3725015"/>
            <a:ext cx="2376264" cy="1224137"/>
          </a:xfrm>
          <a:prstGeom prst="rect">
            <a:avLst/>
          </a:prstGeom>
        </p:spPr>
      </p:pic>
      <p:pic>
        <p:nvPicPr>
          <p:cNvPr id="19" name="Image 18">
            <a:extLst>
              <a:ext uri="{FF2B5EF4-FFF2-40B4-BE49-F238E27FC236}">
                <a16:creationId xmlns:a16="http://schemas.microsoft.com/office/drawing/2014/main" id="{A8770618-5119-0281-62B0-C3E98B8353BD}"/>
              </a:ext>
            </a:extLst>
          </p:cNvPr>
          <p:cNvPicPr>
            <a:picLocks noChangeAspect="1"/>
          </p:cNvPicPr>
          <p:nvPr/>
        </p:nvPicPr>
        <p:blipFill rotWithShape="1">
          <a:blip r:embed="rId5"/>
          <a:srcRect l="16465" t="40196" r="56300" b="35257"/>
          <a:stretch/>
        </p:blipFill>
        <p:spPr>
          <a:xfrm>
            <a:off x="3722584" y="2531765"/>
            <a:ext cx="2490365" cy="1261973"/>
          </a:xfrm>
          <a:prstGeom prst="rect">
            <a:avLst/>
          </a:prstGeom>
        </p:spPr>
      </p:pic>
    </p:spTree>
    <p:extLst>
      <p:ext uri="{BB962C8B-B14F-4D97-AF65-F5344CB8AC3E}">
        <p14:creationId xmlns:p14="http://schemas.microsoft.com/office/powerpoint/2010/main" val="3634191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899592" y="453399"/>
            <a:ext cx="8244408" cy="6048672"/>
          </a:xfrm>
        </p:spPr>
        <p:txBody>
          <a:bodyPr/>
          <a:lstStyle/>
          <a:p>
            <a:pPr marL="914400" lvl="2" indent="0">
              <a:lnSpc>
                <a:spcPct val="80000"/>
              </a:lnSpc>
              <a:buNone/>
            </a:pPr>
            <a:r>
              <a:rPr lang="fr-FR" sz="1800" u="sng" dirty="0">
                <a:solidFill>
                  <a:schemeClr val="bg2"/>
                </a:solidFill>
                <a:effectLst>
                  <a:outerShdw blurRad="38100" dist="38100" dir="2700000" algn="tl">
                    <a:srgbClr val="000000">
                      <a:alpha val="43137"/>
                    </a:srgbClr>
                  </a:outerShdw>
                </a:effectLst>
              </a:rPr>
              <a:t>Qu’est ce que c’est ? </a:t>
            </a:r>
            <a:r>
              <a:rPr lang="fr-FR" sz="1800" dirty="0">
                <a:solidFill>
                  <a:schemeClr val="tx2"/>
                </a:solidFill>
              </a:rPr>
              <a:t>Méthode qui permet la transformation des textes en chiffres avec 2 méthodes utilisées ici : </a:t>
            </a:r>
            <a:r>
              <a:rPr lang="fr-FR" sz="1800" u="sng" dirty="0" err="1">
                <a:solidFill>
                  <a:srgbClr val="00B050"/>
                </a:solidFill>
                <a:effectLst>
                  <a:outerShdw blurRad="38100" dist="38100" dir="2700000" algn="tl">
                    <a:srgbClr val="000000">
                      <a:alpha val="43137"/>
                    </a:srgbClr>
                  </a:outerShdw>
                </a:effectLst>
              </a:rPr>
              <a:t>CountVectorizer</a:t>
            </a:r>
            <a:r>
              <a:rPr lang="fr-FR" sz="1800" u="sng" dirty="0">
                <a:solidFill>
                  <a:srgbClr val="00B050"/>
                </a:solidFill>
                <a:effectLst>
                  <a:outerShdw blurRad="38100" dist="38100" dir="2700000" algn="tl">
                    <a:srgbClr val="000000">
                      <a:alpha val="43137"/>
                    </a:srgbClr>
                  </a:outerShdw>
                </a:effectLst>
              </a:rPr>
              <a:t> et </a:t>
            </a:r>
            <a:r>
              <a:rPr lang="fr-FR" sz="1800" u="sng" dirty="0" err="1">
                <a:solidFill>
                  <a:srgbClr val="00B050"/>
                </a:solidFill>
                <a:effectLst>
                  <a:outerShdw blurRad="38100" dist="38100" dir="2700000" algn="tl">
                    <a:srgbClr val="000000">
                      <a:alpha val="43137"/>
                    </a:srgbClr>
                  </a:outerShdw>
                </a:effectLst>
              </a:rPr>
              <a:t>Tfidf</a:t>
            </a:r>
            <a:endParaRPr lang="fr-FR" sz="1800" u="sng" dirty="0">
              <a:solidFill>
                <a:srgbClr val="00B050"/>
              </a:solidFill>
              <a:effectLst>
                <a:outerShdw blurRad="38100" dist="38100" dir="2700000" algn="tl">
                  <a:srgbClr val="000000">
                    <a:alpha val="43137"/>
                  </a:srgbClr>
                </a:outerShdw>
              </a:effectLst>
            </a:endParaRPr>
          </a:p>
          <a:p>
            <a:pPr marL="914400" lvl="2" indent="0">
              <a:lnSpc>
                <a:spcPct val="80000"/>
              </a:lnSpc>
              <a:buNone/>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r>
              <a:rPr lang="fr-FR" sz="1800" u="sng" dirty="0">
                <a:solidFill>
                  <a:schemeClr val="tx2"/>
                </a:solidFill>
                <a:effectLst>
                  <a:outerShdw blurRad="38100" dist="38100" dir="2700000" algn="tl">
                    <a:srgbClr val="000000">
                      <a:alpha val="43137"/>
                    </a:srgbClr>
                  </a:outerShdw>
                </a:effectLst>
              </a:rPr>
              <a:t>Pour ces 2 approches, on applique la même procédure :</a:t>
            </a:r>
          </a:p>
          <a:p>
            <a:pPr lvl="3">
              <a:lnSpc>
                <a:spcPct val="80000"/>
              </a:lnSpc>
            </a:pPr>
            <a:r>
              <a:rPr lang="fr-FR" sz="1800" dirty="0">
                <a:solidFill>
                  <a:schemeClr val="tx2"/>
                </a:solidFill>
              </a:rPr>
              <a:t>On entraine le modèle,</a:t>
            </a:r>
          </a:p>
          <a:p>
            <a:pPr lvl="3">
              <a:lnSpc>
                <a:spcPct val="80000"/>
              </a:lnSpc>
            </a:pPr>
            <a:r>
              <a:rPr lang="fr-FR" sz="1800" dirty="0">
                <a:solidFill>
                  <a:schemeClr val="tx2"/>
                </a:solidFill>
              </a:rPr>
              <a:t>On calcul le TSNE,</a:t>
            </a:r>
          </a:p>
          <a:p>
            <a:pPr lvl="3">
              <a:lnSpc>
                <a:spcPct val="80000"/>
              </a:lnSpc>
            </a:pPr>
            <a:r>
              <a:rPr lang="fr-FR" sz="1800" dirty="0">
                <a:solidFill>
                  <a:schemeClr val="tx2"/>
                </a:solidFill>
              </a:rPr>
              <a:t>On détermine les clusters à partir des données après TSNE,</a:t>
            </a:r>
          </a:p>
          <a:p>
            <a:pPr lvl="3">
              <a:lnSpc>
                <a:spcPct val="80000"/>
              </a:lnSpc>
            </a:pPr>
            <a:r>
              <a:rPr lang="fr-FR" sz="1800" dirty="0">
                <a:solidFill>
                  <a:schemeClr val="tx2"/>
                </a:solidFill>
              </a:rPr>
              <a:t>Puis, on calcule un score ARI.</a:t>
            </a: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r>
              <a:rPr lang="fr-FR" sz="1800" u="sng" dirty="0">
                <a:solidFill>
                  <a:srgbClr val="00B050"/>
                </a:solidFill>
                <a:effectLst>
                  <a:outerShdw blurRad="38100" dist="38100" dir="2700000" algn="tl">
                    <a:srgbClr val="000000">
                      <a:alpha val="43137"/>
                    </a:srgbClr>
                  </a:outerShdw>
                </a:effectLst>
              </a:rPr>
              <a:t>Résultats obtenus avec le </a:t>
            </a:r>
            <a:r>
              <a:rPr lang="fr-FR" sz="1800" u="sng" dirty="0" err="1">
                <a:solidFill>
                  <a:srgbClr val="00B050"/>
                </a:solidFill>
                <a:effectLst>
                  <a:outerShdw blurRad="38100" dist="38100" dir="2700000" algn="tl">
                    <a:srgbClr val="000000">
                      <a:alpha val="43137"/>
                    </a:srgbClr>
                  </a:outerShdw>
                </a:effectLst>
              </a:rPr>
              <a:t>CountVectorizer</a:t>
            </a:r>
            <a:r>
              <a:rPr lang="fr-FR" sz="1800" u="sng" dirty="0">
                <a:solidFill>
                  <a:srgbClr val="00B050"/>
                </a:solidFill>
                <a:effectLst>
                  <a:outerShdw blurRad="38100" dist="38100" dir="2700000" algn="tl">
                    <a:srgbClr val="000000">
                      <a:alpha val="43137"/>
                    </a:srgbClr>
                  </a:outerShdw>
                </a:effectLst>
              </a:rPr>
              <a:t> :</a:t>
            </a: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chemeClr val="tx2"/>
              </a:solidFill>
              <a:effectLst>
                <a:outerShdw blurRad="38100" dist="38100" dir="2700000" algn="tl">
                  <a:srgbClr val="000000">
                    <a:alpha val="43137"/>
                  </a:srgbClr>
                </a:outerShdw>
              </a:effectLst>
            </a:endParaRPr>
          </a:p>
          <a:p>
            <a:pPr marL="1371600" lvl="3" indent="0">
              <a:lnSpc>
                <a:spcPct val="80000"/>
              </a:lnSpc>
              <a:buNone/>
            </a:pPr>
            <a:endParaRPr lang="fr-FR" sz="1800" dirty="0">
              <a:solidFill>
                <a:schemeClr val="tx2"/>
              </a:solidFill>
            </a:endParaRPr>
          </a:p>
        </p:txBody>
      </p:sp>
      <p:sp>
        <p:nvSpPr>
          <p:cNvPr id="2" name="ZoneTexte 1">
            <a:extLst>
              <a:ext uri="{FF2B5EF4-FFF2-40B4-BE49-F238E27FC236}">
                <a16:creationId xmlns:a16="http://schemas.microsoft.com/office/drawing/2014/main" id="{37C1724E-EAB6-638E-688C-FA181F17DDD3}"/>
              </a:ext>
            </a:extLst>
          </p:cNvPr>
          <p:cNvSpPr txBox="1"/>
          <p:nvPr/>
        </p:nvSpPr>
        <p:spPr>
          <a:xfrm>
            <a:off x="2555776" y="49706"/>
            <a:ext cx="5472608" cy="400110"/>
          </a:xfrm>
          <a:prstGeom prst="rect">
            <a:avLst/>
          </a:prstGeom>
          <a:noFill/>
        </p:spPr>
        <p:txBody>
          <a:bodyPr wrap="square" rtlCol="0">
            <a:spAutoFit/>
          </a:bodyPr>
          <a:lstStyle/>
          <a:p>
            <a:r>
              <a:rPr lang="fr-FR" sz="2000" dirty="0">
                <a:solidFill>
                  <a:schemeClr val="bg2"/>
                </a:solidFill>
              </a:rPr>
              <a:t>BAG OF WORD avec 2 types d’approche</a:t>
            </a:r>
          </a:p>
        </p:txBody>
      </p:sp>
      <p:pic>
        <p:nvPicPr>
          <p:cNvPr id="4" name="Image 3">
            <a:extLst>
              <a:ext uri="{FF2B5EF4-FFF2-40B4-BE49-F238E27FC236}">
                <a16:creationId xmlns:a16="http://schemas.microsoft.com/office/drawing/2014/main" id="{F8CF365F-8CE2-9BE4-91B8-F19F9D1E917B}"/>
              </a:ext>
            </a:extLst>
          </p:cNvPr>
          <p:cNvPicPr>
            <a:picLocks noChangeAspect="1"/>
          </p:cNvPicPr>
          <p:nvPr/>
        </p:nvPicPr>
        <p:blipFill rotWithShape="1">
          <a:blip r:embed="rId3"/>
          <a:srcRect l="16926" t="40195" r="16139" b="5179"/>
          <a:stretch/>
        </p:blipFill>
        <p:spPr>
          <a:xfrm>
            <a:off x="575556" y="3190674"/>
            <a:ext cx="7992888" cy="3667326"/>
          </a:xfrm>
          <a:prstGeom prst="rect">
            <a:avLst/>
          </a:prstGeom>
        </p:spPr>
      </p:pic>
    </p:spTree>
    <p:extLst>
      <p:ext uri="{BB962C8B-B14F-4D97-AF65-F5344CB8AC3E}">
        <p14:creationId xmlns:p14="http://schemas.microsoft.com/office/powerpoint/2010/main" val="872816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899592" y="260648"/>
            <a:ext cx="8244408" cy="6048672"/>
          </a:xfrm>
        </p:spPr>
        <p:txBody>
          <a:bodyPr/>
          <a:lstStyle/>
          <a:p>
            <a:pPr lvl="2">
              <a:lnSpc>
                <a:spcPct val="80000"/>
              </a:lnSpc>
            </a:pPr>
            <a:r>
              <a:rPr lang="fr-FR" sz="1800" u="sng" dirty="0">
                <a:solidFill>
                  <a:srgbClr val="00B050"/>
                </a:solidFill>
                <a:effectLst>
                  <a:outerShdw blurRad="38100" dist="38100" dir="2700000" algn="tl">
                    <a:srgbClr val="000000">
                      <a:alpha val="43137"/>
                    </a:srgbClr>
                  </a:outerShdw>
                </a:effectLst>
              </a:rPr>
              <a:t>Résultats obtenus avec le </a:t>
            </a:r>
            <a:r>
              <a:rPr lang="fr-FR" sz="1800" u="sng" dirty="0" err="1">
                <a:solidFill>
                  <a:srgbClr val="00B050"/>
                </a:solidFill>
                <a:effectLst>
                  <a:outerShdw blurRad="38100" dist="38100" dir="2700000" algn="tl">
                    <a:srgbClr val="000000">
                      <a:alpha val="43137"/>
                    </a:srgbClr>
                  </a:outerShdw>
                </a:effectLst>
              </a:rPr>
              <a:t>Tfidf</a:t>
            </a:r>
            <a:r>
              <a:rPr lang="fr-FR" sz="1800" u="sng" dirty="0">
                <a:solidFill>
                  <a:srgbClr val="00B050"/>
                </a:solidFill>
                <a:effectLst>
                  <a:outerShdw blurRad="38100" dist="38100" dir="2700000" algn="tl">
                    <a:srgbClr val="000000">
                      <a:alpha val="43137"/>
                    </a:srgbClr>
                  </a:outerShdw>
                </a:effectLst>
              </a:rPr>
              <a:t> :</a:t>
            </a: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marL="914400" lvl="2" indent="0">
              <a:lnSpc>
                <a:spcPct val="80000"/>
              </a:lnSpc>
              <a:buNone/>
            </a:pPr>
            <a:endParaRPr lang="fr-FR" sz="1800" dirty="0">
              <a:solidFill>
                <a:srgbClr val="00B050"/>
              </a:solidFill>
              <a:effectLst>
                <a:outerShdw blurRad="38100" dist="38100" dir="2700000" algn="tl">
                  <a:srgbClr val="000000">
                    <a:alpha val="43137"/>
                  </a:srgbClr>
                </a:outerShdw>
              </a:effectLst>
            </a:endParaRPr>
          </a:p>
          <a:p>
            <a:pPr marL="914400" lvl="2" indent="0">
              <a:lnSpc>
                <a:spcPct val="80000"/>
              </a:lnSpc>
              <a:buNone/>
            </a:pPr>
            <a:endParaRPr lang="fr-FR" sz="1800" dirty="0">
              <a:solidFill>
                <a:srgbClr val="00B050"/>
              </a:solidFill>
              <a:effectLst>
                <a:outerShdw blurRad="38100" dist="38100" dir="2700000" algn="tl">
                  <a:srgbClr val="000000">
                    <a:alpha val="43137"/>
                  </a:srgbClr>
                </a:outerShdw>
              </a:effectLst>
            </a:endParaRPr>
          </a:p>
          <a:p>
            <a:pPr marL="914400" lvl="2" indent="0">
              <a:lnSpc>
                <a:spcPct val="80000"/>
              </a:lnSpc>
              <a:buNone/>
            </a:pPr>
            <a:r>
              <a:rPr lang="fr-FR" sz="1800" dirty="0">
                <a:solidFill>
                  <a:schemeClr val="tx2"/>
                </a:solidFill>
                <a:effectLst>
                  <a:outerShdw blurRad="38100" dist="38100" dir="2700000" algn="tl">
                    <a:srgbClr val="000000">
                      <a:alpha val="43137"/>
                    </a:srgbClr>
                  </a:outerShdw>
                </a:effectLst>
              </a:rPr>
              <a:t>Le </a:t>
            </a:r>
            <a:r>
              <a:rPr lang="fr-FR" sz="1800" dirty="0" err="1">
                <a:solidFill>
                  <a:schemeClr val="tx2"/>
                </a:solidFill>
                <a:effectLst>
                  <a:outerShdw blurRad="38100" dist="38100" dir="2700000" algn="tl">
                    <a:srgbClr val="000000">
                      <a:alpha val="43137"/>
                    </a:srgbClr>
                  </a:outerShdw>
                </a:effectLst>
              </a:rPr>
              <a:t>tfidf</a:t>
            </a:r>
            <a:r>
              <a:rPr lang="fr-FR" sz="1800" dirty="0">
                <a:solidFill>
                  <a:schemeClr val="tx2"/>
                </a:solidFill>
                <a:effectLst>
                  <a:outerShdw blurRad="38100" dist="38100" dir="2700000" algn="tl">
                    <a:srgbClr val="000000">
                      <a:alpha val="43137"/>
                    </a:srgbClr>
                  </a:outerShdw>
                </a:effectLst>
              </a:rPr>
              <a:t> donne de meilleurs résultats qu’avec un </a:t>
            </a:r>
            <a:r>
              <a:rPr lang="fr-FR" sz="1800" dirty="0" err="1">
                <a:solidFill>
                  <a:schemeClr val="tx2"/>
                </a:solidFill>
                <a:effectLst>
                  <a:outerShdw blurRad="38100" dist="38100" dir="2700000" algn="tl">
                    <a:srgbClr val="000000">
                      <a:alpha val="43137"/>
                    </a:srgbClr>
                  </a:outerShdw>
                </a:effectLst>
              </a:rPr>
              <a:t>countVectorizer</a:t>
            </a:r>
            <a:r>
              <a:rPr lang="fr-FR" sz="1800" dirty="0">
                <a:solidFill>
                  <a:schemeClr val="tx2"/>
                </a:solidFill>
                <a:effectLst>
                  <a:outerShdw blurRad="38100" dist="38100" dir="2700000" algn="tl">
                    <a:srgbClr val="000000">
                      <a:alpha val="43137"/>
                    </a:srgbClr>
                  </a:outerShdw>
                </a:effectLst>
              </a:rPr>
              <a:t>.</a:t>
            </a:r>
            <a:endParaRPr lang="fr-FR" sz="1800" dirty="0">
              <a:solidFill>
                <a:schemeClr val="tx2"/>
              </a:solidFill>
            </a:endParaRP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rgbClr val="00B050"/>
              </a:solidFill>
              <a:effectLst>
                <a:outerShdw blurRad="38100" dist="38100" dir="2700000" algn="tl">
                  <a:srgbClr val="000000">
                    <a:alpha val="43137"/>
                  </a:srgbClr>
                </a:outerShdw>
              </a:effectLst>
            </a:endParaRPr>
          </a:p>
          <a:p>
            <a:pPr lvl="2">
              <a:lnSpc>
                <a:spcPct val="80000"/>
              </a:lnSpc>
            </a:pPr>
            <a:endParaRPr lang="fr-FR" sz="1800" u="sng" dirty="0">
              <a:solidFill>
                <a:schemeClr val="tx2"/>
              </a:solidFill>
              <a:effectLst>
                <a:outerShdw blurRad="38100" dist="38100" dir="2700000" algn="tl">
                  <a:srgbClr val="000000">
                    <a:alpha val="43137"/>
                  </a:srgbClr>
                </a:outerShdw>
              </a:effectLst>
            </a:endParaRPr>
          </a:p>
          <a:p>
            <a:pPr marL="1371600" lvl="3" indent="0">
              <a:lnSpc>
                <a:spcPct val="80000"/>
              </a:lnSpc>
              <a:buNone/>
            </a:pPr>
            <a:endParaRPr lang="fr-FR" sz="1800" dirty="0">
              <a:solidFill>
                <a:schemeClr val="tx2"/>
              </a:solidFill>
            </a:endParaRPr>
          </a:p>
        </p:txBody>
      </p:sp>
      <p:pic>
        <p:nvPicPr>
          <p:cNvPr id="5" name="Image 4">
            <a:extLst>
              <a:ext uri="{FF2B5EF4-FFF2-40B4-BE49-F238E27FC236}">
                <a16:creationId xmlns:a16="http://schemas.microsoft.com/office/drawing/2014/main" id="{4985A88D-C59A-1EF8-0AF1-84A8B7FF4969}"/>
              </a:ext>
            </a:extLst>
          </p:cNvPr>
          <p:cNvPicPr>
            <a:picLocks noChangeAspect="1"/>
          </p:cNvPicPr>
          <p:nvPr/>
        </p:nvPicPr>
        <p:blipFill rotWithShape="1">
          <a:blip r:embed="rId3"/>
          <a:srcRect l="16926" t="38795" r="17713" b="7980"/>
          <a:stretch/>
        </p:blipFill>
        <p:spPr>
          <a:xfrm>
            <a:off x="927381" y="764704"/>
            <a:ext cx="7680921" cy="3516568"/>
          </a:xfrm>
          <a:prstGeom prst="rect">
            <a:avLst/>
          </a:prstGeom>
        </p:spPr>
      </p:pic>
    </p:spTree>
    <p:extLst>
      <p:ext uri="{BB962C8B-B14F-4D97-AF65-F5344CB8AC3E}">
        <p14:creationId xmlns:p14="http://schemas.microsoft.com/office/powerpoint/2010/main" val="1869499423"/>
      </p:ext>
    </p:extLst>
  </p:cSld>
  <p:clrMapOvr>
    <a:masterClrMapping/>
  </p:clrMapOvr>
</p:sld>
</file>

<file path=ppt/theme/theme1.xml><?xml version="1.0" encoding="utf-8"?>
<a:theme xmlns:a="http://schemas.openxmlformats.org/drawingml/2006/main" name="template">
  <a:themeElements>
    <a:clrScheme name="template 10">
      <a:dk1>
        <a:srgbClr val="4D4D4D"/>
      </a:dk1>
      <a:lt1>
        <a:srgbClr val="FFFFFF"/>
      </a:lt1>
      <a:dk2>
        <a:srgbClr val="000000"/>
      </a:dk2>
      <a:lt2>
        <a:srgbClr val="CD5003"/>
      </a:lt2>
      <a:accent1>
        <a:srgbClr val="419DCF"/>
      </a:accent1>
      <a:accent2>
        <a:srgbClr val="BC1F1F"/>
      </a:accent2>
      <a:accent3>
        <a:srgbClr val="FFFFFF"/>
      </a:accent3>
      <a:accent4>
        <a:srgbClr val="404040"/>
      </a:accent4>
      <a:accent5>
        <a:srgbClr val="B0CCE4"/>
      </a:accent5>
      <a:accent6>
        <a:srgbClr val="AA1B1B"/>
      </a:accent6>
      <a:hlink>
        <a:srgbClr val="FFE42F"/>
      </a:hlink>
      <a:folHlink>
        <a:srgbClr val="FFE6CD"/>
      </a:folHlink>
    </a:clrScheme>
    <a:fontScheme name="template">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lnDef>
  </a:objectDefaults>
  <a:extraClrSchemeLst>
    <a:extraClrScheme>
      <a:clrScheme name="template 1">
        <a:dk1>
          <a:srgbClr val="4D4D4D"/>
        </a:dk1>
        <a:lt1>
          <a:srgbClr val="FFFFFF"/>
        </a:lt1>
        <a:dk2>
          <a:srgbClr val="000000"/>
        </a:dk2>
        <a:lt2>
          <a:srgbClr val="D5E1F3"/>
        </a:lt2>
        <a:accent1>
          <a:srgbClr val="BC4417"/>
        </a:accent1>
        <a:accent2>
          <a:srgbClr val="CF9C1C"/>
        </a:accent2>
        <a:accent3>
          <a:srgbClr val="FFFFFF"/>
        </a:accent3>
        <a:accent4>
          <a:srgbClr val="404040"/>
        </a:accent4>
        <a:accent5>
          <a:srgbClr val="DAB0AB"/>
        </a:accent5>
        <a:accent6>
          <a:srgbClr val="BB8D18"/>
        </a:accent6>
        <a:hlink>
          <a:srgbClr val="E8C97C"/>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000000"/>
        </a:dk2>
        <a:lt2>
          <a:srgbClr val="986615"/>
        </a:lt2>
        <a:accent1>
          <a:srgbClr val="BF4413"/>
        </a:accent1>
        <a:accent2>
          <a:srgbClr val="FFAB21"/>
        </a:accent2>
        <a:accent3>
          <a:srgbClr val="FFFFFF"/>
        </a:accent3>
        <a:accent4>
          <a:srgbClr val="404040"/>
        </a:accent4>
        <a:accent5>
          <a:srgbClr val="DCB0AA"/>
        </a:accent5>
        <a:accent6>
          <a:srgbClr val="E79B1D"/>
        </a:accent6>
        <a:hlink>
          <a:srgbClr val="C5A379"/>
        </a:hlink>
        <a:folHlink>
          <a:srgbClr val="EAEAEA"/>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000000"/>
        </a:dk2>
        <a:lt2>
          <a:srgbClr val="4A1B17"/>
        </a:lt2>
        <a:accent1>
          <a:srgbClr val="C66C00"/>
        </a:accent1>
        <a:accent2>
          <a:srgbClr val="FED416"/>
        </a:accent2>
        <a:accent3>
          <a:srgbClr val="FFFFFF"/>
        </a:accent3>
        <a:accent4>
          <a:srgbClr val="404040"/>
        </a:accent4>
        <a:accent5>
          <a:srgbClr val="DFBAAA"/>
        </a:accent5>
        <a:accent6>
          <a:srgbClr val="E6C013"/>
        </a:accent6>
        <a:hlink>
          <a:srgbClr val="FFDE93"/>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000000"/>
        </a:dk2>
        <a:lt2>
          <a:srgbClr val="570301"/>
        </a:lt2>
        <a:accent1>
          <a:srgbClr val="D37E00"/>
        </a:accent1>
        <a:accent2>
          <a:srgbClr val="F5CB03"/>
        </a:accent2>
        <a:accent3>
          <a:srgbClr val="FFFFFF"/>
        </a:accent3>
        <a:accent4>
          <a:srgbClr val="404040"/>
        </a:accent4>
        <a:accent5>
          <a:srgbClr val="E6C0AA"/>
        </a:accent5>
        <a:accent6>
          <a:srgbClr val="DEB802"/>
        </a:accent6>
        <a:hlink>
          <a:srgbClr val="D86001"/>
        </a:hlink>
        <a:folHlink>
          <a:srgbClr val="EAEAEA"/>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000000"/>
        </a:dk2>
        <a:lt2>
          <a:srgbClr val="713C0C"/>
        </a:lt2>
        <a:accent1>
          <a:srgbClr val="E4B058"/>
        </a:accent1>
        <a:accent2>
          <a:srgbClr val="FDD912"/>
        </a:accent2>
        <a:accent3>
          <a:srgbClr val="FFFFFF"/>
        </a:accent3>
        <a:accent4>
          <a:srgbClr val="404040"/>
        </a:accent4>
        <a:accent5>
          <a:srgbClr val="EFD4B4"/>
        </a:accent5>
        <a:accent6>
          <a:srgbClr val="E5C40F"/>
        </a:accent6>
        <a:hlink>
          <a:srgbClr val="E06301"/>
        </a:hlink>
        <a:folHlink>
          <a:srgbClr val="EAEAEA"/>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000000"/>
        </a:dk2>
        <a:lt2>
          <a:srgbClr val="953900"/>
        </a:lt2>
        <a:accent1>
          <a:srgbClr val="B65300"/>
        </a:accent1>
        <a:accent2>
          <a:srgbClr val="CE6A00"/>
        </a:accent2>
        <a:accent3>
          <a:srgbClr val="FFFFFF"/>
        </a:accent3>
        <a:accent4>
          <a:srgbClr val="404040"/>
        </a:accent4>
        <a:accent5>
          <a:srgbClr val="D7B3AA"/>
        </a:accent5>
        <a:accent6>
          <a:srgbClr val="BA5F00"/>
        </a:accent6>
        <a:hlink>
          <a:srgbClr val="F0A806"/>
        </a:hlink>
        <a:folHlink>
          <a:srgbClr val="FFE6C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000000"/>
        </a:dk2>
        <a:lt2>
          <a:srgbClr val="D87200"/>
        </a:lt2>
        <a:accent1>
          <a:srgbClr val="E29B07"/>
        </a:accent1>
        <a:accent2>
          <a:srgbClr val="EDBF03"/>
        </a:accent2>
        <a:accent3>
          <a:srgbClr val="FFFFFF"/>
        </a:accent3>
        <a:accent4>
          <a:srgbClr val="404040"/>
        </a:accent4>
        <a:accent5>
          <a:srgbClr val="EECBAA"/>
        </a:accent5>
        <a:accent6>
          <a:srgbClr val="D7AD02"/>
        </a:accent6>
        <a:hlink>
          <a:srgbClr val="7CA43F"/>
        </a:hlink>
        <a:folHlink>
          <a:srgbClr val="FFE6C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000000"/>
        </a:dk2>
        <a:lt2>
          <a:srgbClr val="D24D06"/>
        </a:lt2>
        <a:accent1>
          <a:srgbClr val="E59709"/>
        </a:accent1>
        <a:accent2>
          <a:srgbClr val="E9AC24"/>
        </a:accent2>
        <a:accent3>
          <a:srgbClr val="FFFFFF"/>
        </a:accent3>
        <a:accent4>
          <a:srgbClr val="404040"/>
        </a:accent4>
        <a:accent5>
          <a:srgbClr val="F0C9AA"/>
        </a:accent5>
        <a:accent6>
          <a:srgbClr val="D39B20"/>
        </a:accent6>
        <a:hlink>
          <a:srgbClr val="F7B80B"/>
        </a:hlink>
        <a:folHlink>
          <a:srgbClr val="FFE6C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000000"/>
        </a:dk2>
        <a:lt2>
          <a:srgbClr val="CD5003"/>
        </a:lt2>
        <a:accent1>
          <a:srgbClr val="419DCF"/>
        </a:accent1>
        <a:accent2>
          <a:srgbClr val="BC1F1F"/>
        </a:accent2>
        <a:accent3>
          <a:srgbClr val="FFFFFF"/>
        </a:accent3>
        <a:accent4>
          <a:srgbClr val="404040"/>
        </a:accent4>
        <a:accent5>
          <a:srgbClr val="B0CCE4"/>
        </a:accent5>
        <a:accent6>
          <a:srgbClr val="AA1B1B"/>
        </a:accent6>
        <a:hlink>
          <a:srgbClr val="FFE42F"/>
        </a:hlink>
        <a:folHlink>
          <a:srgbClr val="FFE6C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8513</TotalTime>
  <Words>1169</Words>
  <Application>Microsoft Office PowerPoint</Application>
  <PresentationFormat>Affichage à l'écran (4:3)</PresentationFormat>
  <Paragraphs>366</Paragraphs>
  <Slides>23</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23</vt:i4>
      </vt:variant>
    </vt:vector>
  </HeadingPairs>
  <TitlesOfParts>
    <vt:vector size="27" baseType="lpstr">
      <vt:lpstr>Arial</vt:lpstr>
      <vt:lpstr>Courier New</vt:lpstr>
      <vt:lpstr>Wingdings</vt:lpstr>
      <vt:lpstr>template</vt:lpstr>
      <vt:lpstr>Classifiez automatiquement des biens de consommation</vt:lpstr>
      <vt:lpstr>Présentation du projet </vt:lpstr>
      <vt:lpstr>Pistes de recherche du projet:</vt:lpstr>
      <vt:lpstr>Partie 1: TEXTE :</vt:lpstr>
      <vt:lpstr>Présentation PowerPoint</vt:lpstr>
      <vt:lpstr>Présentation PowerPoint</vt:lpstr>
      <vt:lpstr>Nuage de mots par catégorie</vt:lpstr>
      <vt:lpstr>Présentation PowerPoint</vt:lpstr>
      <vt:lpstr>Présentation PowerPoint</vt:lpstr>
      <vt:lpstr>Présentation PowerPoint</vt:lpstr>
      <vt:lpstr>Présentation PowerPoint</vt:lpstr>
      <vt:lpstr>Présentation PowerPoint</vt:lpstr>
      <vt:lpstr>Comparaison des scores ARI</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Conclusions</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Laïla Agharbi</dc:creator>
  <cp:lastModifiedBy>Laïla Agharbi</cp:lastModifiedBy>
  <cp:revision>37</cp:revision>
  <dcterms:created xsi:type="dcterms:W3CDTF">2022-07-31T13:05:12Z</dcterms:created>
  <dcterms:modified xsi:type="dcterms:W3CDTF">2022-11-23T21:29:49Z</dcterms:modified>
</cp:coreProperties>
</file>